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9"/>
  </p:handoutMasterIdLst>
  <p:sldIdLst>
    <p:sldId id="256" r:id="rId3"/>
    <p:sldId id="290" r:id="rId4"/>
    <p:sldId id="258" r:id="rId5"/>
    <p:sldId id="277" r:id="rId6"/>
    <p:sldId id="288" r:id="rId7"/>
    <p:sldId id="276" r:id="rId8"/>
    <p:sldId id="279" r:id="rId9"/>
    <p:sldId id="281" r:id="rId10"/>
    <p:sldId id="272" r:id="rId11"/>
    <p:sldId id="287" r:id="rId12"/>
    <p:sldId id="280" r:id="rId13"/>
    <p:sldId id="282" r:id="rId14"/>
    <p:sldId id="283" r:id="rId15"/>
    <p:sldId id="284" r:id="rId16"/>
    <p:sldId id="285" r:id="rId17"/>
    <p:sldId id="270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944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A5F70B4E-5CFB-4C41-A82F-1A623B641840}" type="datetimeFigureOut">
              <a:rPr lang="zh-CN" altLang="en-US"/>
            </a:fld>
            <a:endParaRPr lang="en-US" altLang="zh-CN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BE3D3A41-1F2E-424A-9965-96CD8946AB95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6DEE-FA4C-4480-B305-2485B31153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2203F-95F1-4E68-91FC-E53599E6B5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3C373-1894-4700-9D8B-AC088351D8D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CB635-722E-434F-8C72-E004D4752C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5DE54-34B4-4D24-80EA-FC046A393C1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4DEEB-272D-4618-8BAE-57AD16414AC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878B8-B775-4763-880F-327DA74F971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BEECE-A2A9-4E3A-B20F-E308595CFBE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BA581-FA13-4943-8FD6-E89E94BE58D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39669-A4AA-4C96-8E01-349722D278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E1F8A-BF19-4C69-B525-15AC384F470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E7A84-ACCC-4C1B-B364-053C627CE30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065AB-A052-4A91-BAAF-00C15AA4C81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44B83-B933-4B7D-9385-403C31D2B3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AAAD-B633-4EAC-8696-E268E1BE5EE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C9CD-D0CC-42E2-A824-0D19AD4B64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B36F8-C6E5-423B-8AC7-F043C48B0106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14852-E8A0-48D5-A630-2233A014F1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1FE4F-8CF3-4FAC-B1C8-46C2F6F548C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B1027-3527-4DA1-BE67-2EB4FDAF617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8D50F-0914-4686-960A-4C7C5E38CEA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9A805-2C8B-41EA-B820-FF0CB2DE45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>
            <a:alpha val="3882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23B592-9BC3-45CD-AC01-584C79DC834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7859E05-3316-4CDD-8D73-A8007717312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microsoft.com/office/2007/relationships/media" Target="file:///G:\&#20998;&#31867;\&#36229;&#24066;&#20998;&#31867;&#35270;&#39057;.mp4" TargetMode="External"/><Relationship Id="rId1" Type="http://schemas.openxmlformats.org/officeDocument/2006/relationships/video" Target="file:///G:\&#20998;&#31867;\&#36229;&#24066;&#20998;&#31867;&#35270;&#39057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3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>
            <a:alpha val="313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539750" y="1557338"/>
            <a:ext cx="3960813" cy="36004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B050"/>
              </a:solidFill>
            </a:endParaRPr>
          </a:p>
        </p:txBody>
      </p:sp>
      <p:pic>
        <p:nvPicPr>
          <p:cNvPr id="14339" name="Picture 2" descr="C:\Users\Administrator\AppData\Roaming\Tencent\Users\78677658\QQ\WinTemp\RichOle\0$D7)0LZFXE11SH4F}VTKHN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5650" y="1700213"/>
            <a:ext cx="35052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0" y="333375"/>
            <a:ext cx="9144000" cy="6477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义务教育课程湘科版小学科学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661025"/>
            <a:ext cx="9144000" cy="863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4342" name="图片 12" descr="QQ图片2017082214095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500438"/>
            <a:ext cx="32004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 descr="C:\Users\Administrator\AppData\Roaming\Tencent\Users\78677658\QQ\WinTemp\RichOle\3~GH9G@XFE`)O$DRC}]B`K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125538"/>
            <a:ext cx="3916363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124075" y="5805488"/>
            <a:ext cx="56880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www.163wenku.com </a:t>
            </a:r>
            <a:endParaRPr lang="en-US" altLang="zh-CN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250825" y="1600200"/>
            <a:ext cx="5113338" cy="4525963"/>
          </a:xfrm>
        </p:spPr>
        <p:txBody>
          <a:bodyPr/>
          <a:lstStyle/>
          <a:p>
            <a:r>
              <a:rPr lang="zh-CN" altLang="en-US" smtClean="0"/>
              <a:t>分类可以整理信息。</a:t>
            </a:r>
            <a:endParaRPr lang="zh-CN" altLang="en-US" smtClean="0"/>
          </a:p>
          <a:p>
            <a:r>
              <a:rPr lang="zh-CN" altLang="en-US" smtClean="0"/>
              <a:t>早在距今</a:t>
            </a:r>
            <a:r>
              <a:rPr lang="en-US" altLang="zh-CN" smtClean="0"/>
              <a:t>2000</a:t>
            </a:r>
            <a:r>
              <a:rPr lang="zh-CN" altLang="en-US" smtClean="0"/>
              <a:t>多年前，我国的第一部词典</a:t>
            </a:r>
            <a:r>
              <a:rPr lang="en-US" altLang="zh-CN" smtClean="0"/>
              <a:t>《</a:t>
            </a:r>
            <a:r>
              <a:rPr lang="zh-CN" altLang="en-US" smtClean="0"/>
              <a:t>尔雅</a:t>
            </a:r>
            <a:r>
              <a:rPr lang="en-US" altLang="zh-CN" smtClean="0"/>
              <a:t>》</a:t>
            </a:r>
            <a:r>
              <a:rPr lang="zh-CN" altLang="en-US" smtClean="0"/>
              <a:t>就把动物分为了虫、鱼、鸟、兽</a:t>
            </a:r>
            <a:r>
              <a:rPr lang="en-US" altLang="zh-CN" smtClean="0"/>
              <a:t>4</a:t>
            </a:r>
            <a:r>
              <a:rPr lang="zh-CN" altLang="en-US" smtClean="0"/>
              <a:t>类。</a:t>
            </a:r>
            <a:endParaRPr lang="zh-CN" altLang="en-US" smtClean="0"/>
          </a:p>
        </p:txBody>
      </p:sp>
      <p:pic>
        <p:nvPicPr>
          <p:cNvPr id="23555" name="Picture 4" descr="QQ图片201804101613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84888" y="1484313"/>
            <a:ext cx="26638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6628" name="超市分类视频.mp4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404813"/>
            <a:ext cx="8353425" cy="57610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6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62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3"/>
          <p:cNvSpPr>
            <a:spLocks noChangeArrowheads="1"/>
          </p:cNvSpPr>
          <p:nvPr/>
        </p:nvSpPr>
        <p:spPr bwMode="auto">
          <a:xfrm>
            <a:off x="642938" y="762000"/>
            <a:ext cx="2698750" cy="698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生活中的分类：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124" name="Picture 4" descr="https://timgsa.baidu.com/timg?image&amp;quality=80&amp;size=b9999_10000&amp;sec=1514954152200&amp;di=1f5b116a858937b4f8505c37f7ecfb4c&amp;imgtype=0&amp;src=http%3A%2F%2Fimg.topnews9.com%2FPublic%2Fupload%2F20140730%2F53d8b71f8a42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16013" y="1341438"/>
            <a:ext cx="481806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011863" y="3333750"/>
            <a:ext cx="2647950" cy="6143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分类摆放方便找寻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矩形 3"/>
          <p:cNvSpPr>
            <a:spLocks noChangeArrowheads="1"/>
          </p:cNvSpPr>
          <p:nvPr/>
        </p:nvSpPr>
        <p:spPr bwMode="auto">
          <a:xfrm>
            <a:off x="611188" y="646113"/>
            <a:ext cx="2698750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生活中的分类：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14938" y="666750"/>
            <a:ext cx="22510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57250" y="5238750"/>
            <a:ext cx="3857625" cy="615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学习用品分类整理节省时间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3702"/>
          <a:stretch>
            <a:fillRect/>
          </a:stretch>
        </p:blipFill>
        <p:spPr bwMode="auto">
          <a:xfrm>
            <a:off x="500063" y="1714500"/>
            <a:ext cx="2214562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l="21875" r="5394"/>
          <a:stretch>
            <a:fillRect/>
          </a:stretch>
        </p:blipFill>
        <p:spPr bwMode="auto">
          <a:xfrm>
            <a:off x="2786063" y="2476500"/>
            <a:ext cx="2176462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3"/>
          <p:cNvSpPr>
            <a:spLocks noChangeArrowheads="1"/>
          </p:cNvSpPr>
          <p:nvPr/>
        </p:nvSpPr>
        <p:spPr bwMode="auto">
          <a:xfrm>
            <a:off x="611188" y="646113"/>
            <a:ext cx="2698750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生活中的分类：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74" name="Picture 2" descr="https://timgsa.baidu.com/timg?image&amp;quality=80&amp;size=b9999_10000&amp;sec=1514954356934&amp;di=332da84cbd650d2fd391c53abe2b5320&amp;imgtype=0&amp;src=http%3A%2F%2Fi2.w.hjfile.cn%2Fdoc%2F201605%2Fd44366078fa04f38a80e7b2290b5916d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375" y="1619250"/>
            <a:ext cx="428625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356100" y="5253038"/>
            <a:ext cx="4186238" cy="615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生活用品分类摆放，方便生活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76" name="Picture 4" descr="https://timgsa.baidu.com/timg?image&amp;quality=80&amp;size=b9999_10000&amp;sec=1514954870762&amp;di=c2674af8a574f17caf912cde45b44c06&amp;imgtype=0&amp;src=http%3A%2F%2Fs2.pimg.cn%2Fgroup6%2FM00%2F04%2FFF%2FwKgBjFb7hQyAXnUBAAIrvVzUJB8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143000"/>
            <a:ext cx="297973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矩形 3"/>
          <p:cNvSpPr>
            <a:spLocks noChangeArrowheads="1"/>
          </p:cNvSpPr>
          <p:nvPr/>
        </p:nvSpPr>
        <p:spPr bwMode="auto">
          <a:xfrm>
            <a:off x="611188" y="646113"/>
            <a:ext cx="2698750" cy="695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生活中的分类：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050" name="Picture 2" descr="https://timgsa.baidu.com/timg?image&amp;quality=80&amp;size=b9999_10000&amp;sec=1514954430607&amp;di=b121f3886c8d882d132faca9ea6fa898&amp;imgtype=jpg&amp;src=http%3A%2F%2Fimg0.imgtn.bdimg.com%2Fit%2Fu%3D1366009545%2C3776303117%26fm%3D214%26gp%3D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00625" y="571500"/>
            <a:ext cx="35004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s://timgsa.baidu.com/timg?image&amp;quality=80&amp;size=b9999_10000&amp;sec=1514954469018&amp;di=5fbce8970058bb86e3c5da89164e2fce&amp;imgtype=0&amp;src=http%3A%2F%2Fp4.qhimg.com%2Ft01dab52603021991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809750"/>
            <a:ext cx="3786187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16463" y="4678363"/>
            <a:ext cx="4184650" cy="612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图书文件分类摆放，方便查找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数学书2本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797550">
            <a:off x="2671763" y="2484438"/>
            <a:ext cx="3343275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语文书3本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51686">
            <a:off x="415925" y="3338513"/>
            <a:ext cx="41306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音乐书1本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56855">
            <a:off x="5970588" y="3592513"/>
            <a:ext cx="20193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数学作业本1本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73279">
            <a:off x="5183188" y="4875213"/>
            <a:ext cx="197643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语文作业本1本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60516">
            <a:off x="4027488" y="5092700"/>
            <a:ext cx="1725612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 8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31751" name="矩形 4"/>
          <p:cNvSpPr>
            <a:spLocks noChangeArrowheads="1"/>
          </p:cNvSpPr>
          <p:nvPr/>
        </p:nvSpPr>
        <p:spPr bwMode="auto">
          <a:xfrm>
            <a:off x="665163" y="1755775"/>
            <a:ext cx="817245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用 分 类 的 方 法 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 理 自 己 的 书 包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52" name="矩形 2"/>
          <p:cNvSpPr>
            <a:spLocks noChangeArrowheads="1"/>
          </p:cNvSpPr>
          <p:nvPr/>
        </p:nvSpPr>
        <p:spPr bwMode="auto">
          <a:xfrm>
            <a:off x="3629025" y="963613"/>
            <a:ext cx="22447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2060"/>
                </a:solidFill>
                <a:latin typeface="Calibri" panose="020F0502020204030204" pitchFamily="34" charset="0"/>
              </a:rPr>
              <a:t>课外小作业</a:t>
            </a:r>
            <a:endParaRPr lang="zh-CN" altLang="en-US" sz="3200" b="1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39700"/>
            <a:ext cx="9144000" cy="7683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选一选：哪一种挑选更方便</a:t>
            </a:r>
            <a:endParaRPr lang="en-US" altLang="zh-CN" sz="44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6369"/>
          <a:stretch>
            <a:fillRect/>
          </a:stretch>
        </p:blipFill>
        <p:spPr bwMode="auto">
          <a:xfrm>
            <a:off x="250825" y="1628775"/>
            <a:ext cx="3960813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r="18776"/>
          <a:stretch>
            <a:fillRect/>
          </a:stretch>
        </p:blipFill>
        <p:spPr bwMode="auto">
          <a:xfrm>
            <a:off x="4427538" y="3141663"/>
            <a:ext cx="4487862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4406900" y="3155950"/>
            <a:ext cx="4487863" cy="291306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019300"/>
            <a:ext cx="1673225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42988" y="1158875"/>
            <a:ext cx="78867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这四张彩色纸该怎样分类呢？</a:t>
            </a:r>
            <a:endParaRPr lang="zh-CN" altLang="en-US" sz="40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7" name="Picture 4" descr="C:\Users\Administrator\AppData\Roaming\Tencent\Users\78677658\QQ\WinTemp\RichOle\Z~2{YAGO5I`RG)%1ZR9LTQ8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18050" y="303213"/>
            <a:ext cx="1924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3100" y="2276475"/>
            <a:ext cx="33909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2255838"/>
            <a:ext cx="54006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42988" y="1158875"/>
            <a:ext cx="78867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这四张彩色纸该怎样分类呢？</a:t>
            </a:r>
            <a:endParaRPr lang="zh-CN" altLang="en-US" sz="40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1" name="Picture 4" descr="C:\Users\Administrator\AppData\Roaming\Tencent\Users\78677658\QQ\WinTemp\RichOle\Z~2{YAGO5I`RG)%1ZR9LTQ8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18050" y="303213"/>
            <a:ext cx="1924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15950" y="4683125"/>
            <a:ext cx="153670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</a:rPr>
              <a:t>按颜色</a:t>
            </a:r>
            <a:endParaRPr lang="zh-CN" altLang="en-US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181350" y="4665663"/>
            <a:ext cx="1536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</a:rPr>
              <a:t>按形状</a:t>
            </a:r>
            <a:endParaRPr lang="zh-CN" altLang="en-US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2088" y="2182813"/>
            <a:ext cx="2236787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621338" y="4683125"/>
            <a:ext cx="153670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</a:rPr>
              <a:t>按大小</a:t>
            </a:r>
            <a:endParaRPr lang="zh-CN" altLang="en-US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" y="1989138"/>
            <a:ext cx="25654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1989138"/>
            <a:ext cx="2773363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813675" y="3300413"/>
            <a:ext cx="11160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Calibri" panose="020F0502020204030204" pitchFamily="34" charset="0"/>
              </a:rPr>
              <a:t>……</a:t>
            </a:r>
            <a:endParaRPr lang="zh-CN" altLang="en-US" sz="40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8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8888" y="1282700"/>
            <a:ext cx="6626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同一种物品，也有不同的分类方法！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"/>
          <a:srcRect t="14778"/>
          <a:stretch>
            <a:fillRect/>
          </a:stretch>
        </p:blipFill>
        <p:spPr bwMode="auto">
          <a:xfrm>
            <a:off x="5003800" y="2781300"/>
            <a:ext cx="1004888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 t="14778"/>
          <a:stretch>
            <a:fillRect/>
          </a:stretch>
        </p:blipFill>
        <p:spPr bwMode="auto">
          <a:xfrm>
            <a:off x="6011863" y="2781300"/>
            <a:ext cx="747712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 t="17708"/>
          <a:stretch>
            <a:fillRect/>
          </a:stretch>
        </p:blipFill>
        <p:spPr bwMode="auto">
          <a:xfrm>
            <a:off x="1692275" y="2852738"/>
            <a:ext cx="1008063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/>
          <a:srcRect t="17708"/>
          <a:stretch>
            <a:fillRect/>
          </a:stretch>
        </p:blipFill>
        <p:spPr bwMode="auto">
          <a:xfrm>
            <a:off x="2700338" y="2852738"/>
            <a:ext cx="9159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3"/>
          <p:cNvSpPr txBox="1">
            <a:spLocks noChangeArrowheads="1"/>
          </p:cNvSpPr>
          <p:nvPr/>
        </p:nvSpPr>
        <p:spPr bwMode="auto">
          <a:xfrm>
            <a:off x="2916238" y="5229225"/>
            <a:ext cx="35750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Calibri" panose="020F0502020204030204" pitchFamily="34" charset="0"/>
              </a:rPr>
              <a:t>找一找相同！</a:t>
            </a:r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8888" y="1282700"/>
            <a:ext cx="6626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同一种物品，也有不同的分类方法！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903788" y="2000250"/>
            <a:ext cx="100488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2000250"/>
            <a:ext cx="74771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000250"/>
            <a:ext cx="10080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9425" y="2000250"/>
            <a:ext cx="9159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椭圆 1"/>
          <p:cNvSpPr/>
          <p:nvPr/>
        </p:nvSpPr>
        <p:spPr>
          <a:xfrm>
            <a:off x="846138" y="2324100"/>
            <a:ext cx="1403350" cy="8604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703763" y="3894138"/>
            <a:ext cx="1403350" cy="6492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496050" y="3894138"/>
            <a:ext cx="1404938" cy="64928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774950" y="2324100"/>
            <a:ext cx="1404938" cy="8604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67" name="TextBox 3"/>
          <p:cNvSpPr txBox="1">
            <a:spLocks noChangeArrowheads="1"/>
          </p:cNvSpPr>
          <p:nvPr/>
        </p:nvSpPr>
        <p:spPr bwMode="auto">
          <a:xfrm>
            <a:off x="2916238" y="5229225"/>
            <a:ext cx="35750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Calibri" panose="020F0502020204030204" pitchFamily="34" charset="0"/>
              </a:rPr>
              <a:t>找一找相同！</a:t>
            </a:r>
            <a:endParaRPr lang="zh-CN" altLang="en-US" sz="36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8888" y="1282700"/>
            <a:ext cx="6626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同一种物品，也有不同的分类方法！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435600" y="2000250"/>
            <a:ext cx="1006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2000250"/>
            <a:ext cx="74771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000250"/>
            <a:ext cx="10080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60638" y="2000250"/>
            <a:ext cx="91598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638" y="4868863"/>
            <a:ext cx="206533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74913" y="4868863"/>
            <a:ext cx="15049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75225" y="4868863"/>
            <a:ext cx="1927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435850" y="4876800"/>
            <a:ext cx="373063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Calibri" panose="020F0502020204030204" pitchFamily="34" charset="0"/>
              </a:rPr>
              <a:t>?</a:t>
            </a:r>
            <a:endParaRPr lang="zh-CN" altLang="en-US" sz="600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9"/>
          <p:cNvSpPr>
            <a:spLocks noChangeArrowheads="1"/>
          </p:cNvSpPr>
          <p:nvPr/>
        </p:nvSpPr>
        <p:spPr bwMode="auto">
          <a:xfrm>
            <a:off x="785813" y="666750"/>
            <a:ext cx="4433887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小组合作容器大分类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57438" y="2278063"/>
            <a:ext cx="30702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．确定小组分类标准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57438" y="3236913"/>
            <a:ext cx="33655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.  </a:t>
            </a:r>
            <a:r>
              <a:rPr lang="zh-CN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小组合作给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容器</a:t>
            </a:r>
            <a:r>
              <a:rPr lang="zh-CN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分类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57438" y="4292600"/>
            <a:ext cx="17653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. 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小组汇报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8" y="188913"/>
            <a:ext cx="4213225" cy="6477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    ③   给物体分类</a:t>
            </a:r>
            <a:endParaRPr lang="zh-CN" altLang="en-US" sz="2400" b="1" dirty="0"/>
          </a:p>
        </p:txBody>
      </p:sp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419475" y="1268413"/>
            <a:ext cx="28082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C0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比一比！</a:t>
            </a:r>
            <a:endParaRPr lang="zh-CN" altLang="en-US" sz="3600" b="1">
              <a:solidFill>
                <a:srgbClr val="C0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584325" y="1914525"/>
            <a:ext cx="6516688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95373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看哪一组找到的分类方法最多！</a:t>
            </a:r>
            <a:endParaRPr lang="zh-CN" altLang="en-US" sz="3200" b="1">
              <a:solidFill>
                <a:srgbClr val="95373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3" y="252413"/>
            <a:ext cx="44116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3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分类的方法 多种多样！</a:t>
            </a:r>
            <a:endParaRPr lang="zh-CN" altLang="en-US" sz="3200" b="1" dirty="0">
              <a:solidFill>
                <a:schemeClr val="accent3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60471"/>
</p:tagLst>
</file>

<file path=ppt/tags/tag2.xml><?xml version="1.0" encoding="utf-8"?>
<p:tagLst xmlns:p="http://schemas.openxmlformats.org/presentationml/2006/main">
  <p:tag name="KSO_WM_TEMPLATE_CATEGORY" val="custom"/>
  <p:tag name="KSO_WM_TEMPLATE_INDEX" val="160471"/>
</p:tagLst>
</file>

<file path=ppt/tags/tag3.xml><?xml version="1.0" encoding="utf-8"?>
<p:tagLst xmlns:p="http://schemas.openxmlformats.org/presentationml/2006/main">
  <p:tag name="KSO_WM_TEMPLATE_CATEGORY" val="custom"/>
  <p:tag name="KSO_WM_TEMPLATE_INDEX" val="160471"/>
</p:tagLst>
</file>

<file path=ppt/tags/tag4.xml><?xml version="1.0" encoding="utf-8"?>
<p:tagLst xmlns:p="http://schemas.openxmlformats.org/presentationml/2006/main">
  <p:tag name="KSO_WM_TEMPLATE_CATEGORY" val="custom"/>
  <p:tag name="KSO_WM_TEMPLATE_INDEX" val="160471"/>
</p:tagLst>
</file>

<file path=ppt/tags/tag5.xml><?xml version="1.0" encoding="utf-8"?>
<p:tagLst xmlns:p="http://schemas.openxmlformats.org/presentationml/2006/main">
  <p:tag name="KSO_WM_TEMPLATE_CATEGORY" val="custom"/>
  <p:tag name="KSO_WM_TEMPLATE_INDEX" val="16047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WPS 演示</Application>
  <PresentationFormat>全屏显示(4:3)</PresentationFormat>
  <Paragraphs>82</Paragraphs>
  <Slides>16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华文楷体</vt:lpstr>
      <vt:lpstr>楷体</vt:lpstr>
      <vt:lpstr>幼圆</vt:lpstr>
      <vt:lpstr>华文琥珀</vt:lpstr>
      <vt:lpstr>微软雅黑</vt:lpstr>
      <vt:lpstr>华文新魏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梦想教育 微信QQ369906763</cp:lastModifiedBy>
  <cp:revision>1</cp:revision>
  <dcterms:created xsi:type="dcterms:W3CDTF">2019-06-01T10:25:21Z</dcterms:created>
  <dcterms:modified xsi:type="dcterms:W3CDTF">2019-06-01T10:25:21Z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