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4" r:id="rId1"/>
  </p:sldMasterIdLst>
  <p:notesMasterIdLst>
    <p:notesMasterId r:id="rId31"/>
  </p:notesMasterIdLst>
  <p:sldIdLst>
    <p:sldId id="370" r:id="rId2"/>
    <p:sldId id="434" r:id="rId3"/>
    <p:sldId id="407" r:id="rId4"/>
    <p:sldId id="319" r:id="rId5"/>
    <p:sldId id="321" r:id="rId6"/>
    <p:sldId id="329" r:id="rId7"/>
    <p:sldId id="436" r:id="rId8"/>
    <p:sldId id="330" r:id="rId9"/>
    <p:sldId id="331" r:id="rId10"/>
    <p:sldId id="332" r:id="rId11"/>
    <p:sldId id="342" r:id="rId12"/>
    <p:sldId id="343" r:id="rId13"/>
    <p:sldId id="410" r:id="rId14"/>
    <p:sldId id="334" r:id="rId15"/>
    <p:sldId id="348" r:id="rId16"/>
    <p:sldId id="400" r:id="rId17"/>
    <p:sldId id="369" r:id="rId18"/>
    <p:sldId id="411" r:id="rId19"/>
    <p:sldId id="414" r:id="rId20"/>
    <p:sldId id="413" r:id="rId21"/>
    <p:sldId id="354" r:id="rId22"/>
    <p:sldId id="344" r:id="rId23"/>
    <p:sldId id="345" r:id="rId24"/>
    <p:sldId id="346" r:id="rId25"/>
    <p:sldId id="399" r:id="rId26"/>
    <p:sldId id="412" r:id="rId27"/>
    <p:sldId id="350" r:id="rId28"/>
    <p:sldId id="352" r:id="rId29"/>
    <p:sldId id="401" r:id="rId30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41">
          <p15:clr>
            <a:srgbClr val="A4A3A4"/>
          </p15:clr>
        </p15:guide>
        <p15:guide id="2" pos="296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中度样式 1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815"/>
  </p:normalViewPr>
  <p:slideViewPr>
    <p:cSldViewPr snapToGrid="0" showGuides="1">
      <p:cViewPr varScale="1">
        <p:scale>
          <a:sx n="145" d="100"/>
          <a:sy n="145" d="100"/>
        </p:scale>
        <p:origin x="546" y="108"/>
      </p:cViewPr>
      <p:guideLst>
        <p:guide orient="horz" pos="1541"/>
        <p:guide pos="296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342900" marR="0" lvl="1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685800" marR="0" lvl="2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028700" marR="0" lvl="3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371600" marR="0" lvl="4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DAE5ECB-9E2B-4A51-9F03-154B94B1A0A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6386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en-US" altLang="zh-CN"/>
              <a:t>【过渡】稀盐酸和稀硫酸都是化学实验室中常见的酸，除了物理性质有所不同外，其化学性质一样吗？我们通过实验来探究一下。</a:t>
            </a:r>
          </a:p>
          <a:p>
            <a:pPr lvl="0"/>
            <a:r>
              <a:rPr lang="en-US" altLang="zh-CN"/>
              <a:t>【板书】二、酸的化学性质</a:t>
            </a:r>
          </a:p>
        </p:txBody>
      </p:sp>
      <p:sp>
        <p:nvSpPr>
          <p:cNvPr id="16387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6866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en-US" altLang="zh-CN"/>
              <a:t>【思考】为什么酸具有相似的化学性质呢？</a:t>
            </a:r>
          </a:p>
          <a:p>
            <a:pPr lvl="0"/>
            <a:r>
              <a:rPr lang="en-US" altLang="zh-CN"/>
              <a:t>【介绍】那是因为酸在溶于水时，都解离出了共同的阳离子——氢离子，正是由于氢离子的存在，导致它们具有相似的化学性质，称作酸的通性。</a:t>
            </a:r>
          </a:p>
        </p:txBody>
      </p:sp>
      <p:sp>
        <p:nvSpPr>
          <p:cNvPr id="36867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t>13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8914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en-US" altLang="zh-CN"/>
              <a:t>【思考】为什么酸具有相似的化学性质呢？</a:t>
            </a:r>
          </a:p>
          <a:p>
            <a:pPr lvl="0"/>
            <a:r>
              <a:rPr lang="en-US" altLang="zh-CN"/>
              <a:t>【介绍】那是因为酸在溶于水时，都解离出了共同的阳离子——氢离子，正是由于氢离子的存在，导致它们具有相似的化学性质，称作酸的通性。</a:t>
            </a:r>
          </a:p>
        </p:txBody>
      </p:sp>
      <p:sp>
        <p:nvSpPr>
          <p:cNvPr id="3891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  <a:t>14</a:t>
            </a:fld>
            <a:endParaRPr lang="zh-CN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0962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en-US" altLang="zh-CN"/>
              <a:t>【过渡】知道了酸的物理性质和化学性质，我们再简单的了解一下酸的主要用途。</a:t>
            </a:r>
          </a:p>
          <a:p>
            <a:pPr lvl="0"/>
            <a:r>
              <a:rPr lang="en-US" altLang="zh-CN"/>
              <a:t>【问题】根据教材表格内容，总结浓硫酸、浓盐酸、浓硝酸各有什么用途？</a:t>
            </a:r>
          </a:p>
          <a:p>
            <a:pPr lvl="0"/>
            <a:r>
              <a:rPr lang="en-US" altLang="zh-CN"/>
              <a:t>【总结】生产、生活中很多地方都要用到盐酸和硫酸。浓盐酸常用于金属除锈、制造含氯的药物，如生活中的洁厕灵等。硫酸广泛用于生产化肥、农药、火药、冶炼金属、精炼石油等。浓硫酸具有吸水性，还可以用作实验室里的干燥剂。浓硝酸用于生产化肥、炸药、染料、医药、橡胶、塑料及冶金、化工等领域。</a:t>
            </a:r>
          </a:p>
        </p:txBody>
      </p:sp>
      <p:sp>
        <p:nvSpPr>
          <p:cNvPr id="4096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  <a:t>15</a:t>
            </a:fld>
            <a:endParaRPr lang="zh-CN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9154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en-US" altLang="zh-CN"/>
              <a:t>【过渡】我们知道了盐酸的化学性质，下面我们来探究一下硫酸的化学性质。</a:t>
            </a:r>
          </a:p>
          <a:p>
            <a:pPr lvl="0"/>
            <a:r>
              <a:rPr lang="en-US" altLang="zh-CN"/>
              <a:t>【探究活动】硫酸能与哪些物质发生反应</a:t>
            </a:r>
          </a:p>
          <a:p>
            <a:pPr lvl="0"/>
            <a:r>
              <a:rPr lang="en-US" altLang="zh-CN"/>
              <a:t>【探究活动1】在2支试管中分别加入少量稀硫酸，然后分别滴入几滴紫色石蕊试液和无色酚酞试液，观察并记录现象。</a:t>
            </a:r>
          </a:p>
          <a:p>
            <a:pPr lvl="0"/>
            <a:r>
              <a:rPr lang="en-US" altLang="zh-CN"/>
              <a:t>实验现象：滴入石蕊试液，溶液变成红色；滴加酚酞试液溶液不变色。</a:t>
            </a:r>
          </a:p>
          <a:p>
            <a:pPr lvl="0"/>
            <a:r>
              <a:rPr lang="en-US" altLang="zh-CN"/>
              <a:t>【总结】稀硫酸能使紫色石蕊试液变为红色、无色酚酞试液不变色。</a:t>
            </a:r>
          </a:p>
        </p:txBody>
      </p:sp>
      <p:sp>
        <p:nvSpPr>
          <p:cNvPr id="4915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  <a:t>22</a:t>
            </a:fld>
            <a:endParaRPr lang="zh-CN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02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en-US" altLang="zh-CN"/>
              <a:t>【探究活动2】分别向盛有镁条、碳酸钠（Na2CO3）粉末、生锈铁钉、氯化钡（BaCl2）溶液的4支试管中各加入少量稀硫酸，观察并记录现象。</a:t>
            </a:r>
          </a:p>
        </p:txBody>
      </p:sp>
      <p:sp>
        <p:nvSpPr>
          <p:cNvPr id="5120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  <a:t>23</a:t>
            </a:fld>
            <a:endParaRPr lang="zh-CN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3250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en-US" altLang="zh-CN"/>
              <a:t>【提问】你能写出上述反应的化学方程式吗？</a:t>
            </a:r>
          </a:p>
          <a:p>
            <a:pPr lvl="0"/>
            <a:r>
              <a:rPr lang="en-US" altLang="zh-CN"/>
              <a:t>（Mg＋H2SO4＝MgSO4＋H2↑</a:t>
            </a:r>
          </a:p>
          <a:p>
            <a:pPr lvl="0"/>
            <a:r>
              <a:rPr lang="en-US" altLang="zh-CN"/>
              <a:t>Na2CO3＋H2SO4＝Na2SO4＋H2O＋CO2↑</a:t>
            </a:r>
          </a:p>
          <a:p>
            <a:pPr lvl="0"/>
            <a:r>
              <a:rPr lang="en-US" altLang="zh-CN"/>
              <a:t>Fe2O3＋3H2SO4＝Fe2(SO4)3＋3H2O</a:t>
            </a:r>
          </a:p>
          <a:p>
            <a:pPr lvl="0"/>
            <a:r>
              <a:rPr lang="en-US" altLang="zh-CN"/>
              <a:t>BaCl2＋H2SO4＝BaSO4↓＋2HCl）</a:t>
            </a:r>
          </a:p>
        </p:txBody>
      </p:sp>
      <p:sp>
        <p:nvSpPr>
          <p:cNvPr id="53251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  <a:t>24</a:t>
            </a:fld>
            <a:endParaRPr lang="zh-CN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9458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en-US" altLang="zh-CN"/>
              <a:t>【过渡】稀盐酸和稀硫酸都是化学实验室中常见的酸，除了物理性质有所不同外，其化学性质一样吗？我们通过实验来探究一下。</a:t>
            </a:r>
          </a:p>
          <a:p>
            <a:pPr lvl="0"/>
            <a:r>
              <a:rPr lang="en-US" altLang="zh-CN"/>
              <a:t>【板书】二、酸的化学性质</a:t>
            </a:r>
          </a:p>
        </p:txBody>
      </p:sp>
      <p:sp>
        <p:nvSpPr>
          <p:cNvPr id="19459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  <a:t>4</a:t>
            </a:fld>
            <a:endParaRPr lang="zh-CN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1506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zh-CN" altLang="en-US"/>
              <a:t>首先我们来探究一下盐酸的化学性质。</a:t>
            </a:r>
          </a:p>
          <a:p>
            <a:pPr lvl="0"/>
            <a:r>
              <a:rPr lang="zh-CN" altLang="en-US"/>
              <a:t>【探究活动】盐酸能与哪些物质发生反应</a:t>
            </a:r>
          </a:p>
          <a:p>
            <a:pPr lvl="0"/>
            <a:r>
              <a:rPr lang="zh-CN" altLang="en-US"/>
              <a:t>【探究活动1】在2支试管中分别加入少量稀盐酸，然后分别滴入几滴紫色石蕊试液和无色酚酞试液，观察并记录现象。</a:t>
            </a:r>
          </a:p>
          <a:p>
            <a:pPr lvl="0"/>
            <a:r>
              <a:rPr lang="zh-CN" altLang="en-US"/>
              <a:t>实验现象：滴入石蕊试液，溶液变成红色；滴加酚酞试液溶液不变色。</a:t>
            </a:r>
          </a:p>
          <a:p>
            <a:pPr lvl="0"/>
            <a:r>
              <a:rPr lang="zh-CN" altLang="en-US"/>
              <a:t>【总结】稀盐酸能使紫色石蕊试液变为红色、无色酚酞试液不变色。</a:t>
            </a:r>
          </a:p>
        </p:txBody>
      </p:sp>
      <p:sp>
        <p:nvSpPr>
          <p:cNvPr id="21507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  <a:t>5</a:t>
            </a:fld>
            <a:endParaRPr lang="zh-CN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en-US" altLang="zh-CN"/>
              <a:t>【探究活动2】向分别盛有镁条、碳酸钠（Na2CO3）粉末、生锈铁钉、硝酸银（AgNO3）溶液、氯化钡（BaCl2）溶液的5支试管中各加入少量稀盐酸，观察并记录现象。</a:t>
            </a:r>
          </a:p>
        </p:txBody>
      </p:sp>
      <p:sp>
        <p:nvSpPr>
          <p:cNvPr id="2355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  <a:t>6</a:t>
            </a:fld>
            <a:endParaRPr lang="zh-CN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6626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en-US" altLang="zh-CN"/>
              <a:t>【提问】从探究活动2中我们知道金属镁、碳酸钠、铁锈、硝酸银溶液都能在常温下与盐酸发生反应，你能写出它们反应的化学方程式吗？</a:t>
            </a:r>
          </a:p>
          <a:p>
            <a:pPr lvl="0"/>
            <a:r>
              <a:rPr lang="en-US" altLang="zh-CN"/>
              <a:t>（Mg＋2HCl＝MgCl2＋H2↑</a:t>
            </a:r>
          </a:p>
          <a:p>
            <a:pPr lvl="0"/>
            <a:r>
              <a:rPr lang="en-US" altLang="zh-CN"/>
              <a:t>Na2CO3＋2HCl＝2NaCl＋H2O＋CO2↑</a:t>
            </a:r>
          </a:p>
          <a:p>
            <a:pPr lvl="0"/>
            <a:r>
              <a:rPr lang="en-US" altLang="zh-CN"/>
              <a:t>Fe2O3＋6HCl＝FeCl3＋3H2O</a:t>
            </a:r>
          </a:p>
          <a:p>
            <a:pPr lvl="0"/>
            <a:r>
              <a:rPr lang="en-US" altLang="zh-CN"/>
              <a:t>AgNO3＋HCl＝AgCl↓＋HNO3）</a:t>
            </a:r>
          </a:p>
          <a:p>
            <a:pPr lvl="0"/>
            <a:endParaRPr lang="en-US" altLang="zh-CN"/>
          </a:p>
        </p:txBody>
      </p:sp>
      <p:sp>
        <p:nvSpPr>
          <p:cNvPr id="26627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  <a:t>8</a:t>
            </a:fld>
            <a:endParaRPr lang="zh-CN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en-US" altLang="zh-CN"/>
              <a:t>【讨论】仔细观察稀盐酸与硝酸银溶液反应的化学方程式，你发现它们有何特点？</a:t>
            </a:r>
          </a:p>
          <a:p>
            <a:pPr lvl="0"/>
            <a:r>
              <a:rPr lang="en-US" altLang="zh-CN"/>
              <a:t>【总结与交流】分析反应：AgNO3＋HCl＝AgCl↓＋HNO3</a:t>
            </a:r>
          </a:p>
          <a:p>
            <a:pPr lvl="0"/>
            <a:r>
              <a:rPr lang="en-US" altLang="zh-CN"/>
              <a:t>它是发生在溶液中，且是由两种化合物相互交换成分，生成了另外两种化合物的反应，这样的反应叫做复分解反应。</a:t>
            </a:r>
          </a:p>
        </p:txBody>
      </p:sp>
      <p:sp>
        <p:nvSpPr>
          <p:cNvPr id="2867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  <a:t>9</a:t>
            </a:fld>
            <a:endParaRPr lang="zh-CN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0722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en-US" altLang="zh-CN"/>
              <a:t>【练习】下列哪些反应是复分解反应？</a:t>
            </a:r>
          </a:p>
          <a:p>
            <a:pPr lvl="0"/>
            <a:r>
              <a:rPr lang="en-US" altLang="zh-CN"/>
              <a:t>（1）Fe＋2HCl＝FeCl2＋H2↑</a:t>
            </a:r>
          </a:p>
          <a:p>
            <a:pPr lvl="0"/>
            <a:r>
              <a:rPr lang="en-US" altLang="zh-CN"/>
              <a:t>（2）Fe2O3＋6HCl＝FeCl3＋3H2O</a:t>
            </a:r>
          </a:p>
          <a:p>
            <a:pPr lvl="0"/>
            <a:r>
              <a:rPr lang="en-US" altLang="zh-CN"/>
              <a:t>（3）Ca(OH)2＋Na2CO3＝CaCO3↓＋2NaOH</a:t>
            </a:r>
          </a:p>
          <a:p>
            <a:pPr lvl="0"/>
            <a:r>
              <a:rPr lang="en-US" altLang="zh-CN"/>
              <a:t>（4）2NaOH＋CO2＝Na2CO3＋H2O</a:t>
            </a:r>
          </a:p>
        </p:txBody>
      </p:sp>
      <p:sp>
        <p:nvSpPr>
          <p:cNvPr id="3072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  <a:t>10</a:t>
            </a:fld>
            <a:endParaRPr lang="zh-CN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2770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en-US" altLang="zh-CN"/>
              <a:t>【讨论】分析上述反应的生成物MgCl2、NaCl、FeCl3、AgCl的离子构成，有什么共同特点？</a:t>
            </a:r>
          </a:p>
          <a:p>
            <a:pPr lvl="0"/>
            <a:r>
              <a:rPr lang="en-US" altLang="zh-CN"/>
              <a:t>【总结】这类生成物都是由金属阳离子和酸根阴离子构成的物质，在化学上称作盐。</a:t>
            </a:r>
          </a:p>
        </p:txBody>
      </p:sp>
      <p:sp>
        <p:nvSpPr>
          <p:cNvPr id="32771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  <a:t>11</a:t>
            </a:fld>
            <a:endParaRPr lang="zh-CN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4818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en-US" altLang="zh-CN"/>
              <a:t>【总结】酸的通性</a:t>
            </a:r>
          </a:p>
          <a:p>
            <a:pPr lvl="0"/>
            <a:r>
              <a:rPr lang="en-US" altLang="zh-CN"/>
              <a:t>（1）能使紫色石蕊试液变红；</a:t>
            </a:r>
          </a:p>
          <a:p>
            <a:pPr lvl="0"/>
            <a:r>
              <a:rPr lang="en-US" altLang="zh-CN"/>
              <a:t>（2）能与某些金属氧化物反应，生成盐和水；</a:t>
            </a:r>
          </a:p>
          <a:p>
            <a:pPr lvl="0"/>
            <a:r>
              <a:rPr lang="en-US" altLang="zh-CN"/>
              <a:t>（3）能与某些金属反应，生成盐和氢气；</a:t>
            </a:r>
          </a:p>
          <a:p>
            <a:pPr lvl="0"/>
            <a:r>
              <a:rPr lang="en-US" altLang="zh-CN"/>
              <a:t>（4）能与部分盐反应，生成新的酸和新的盐。</a:t>
            </a:r>
          </a:p>
        </p:txBody>
      </p:sp>
      <p:sp>
        <p:nvSpPr>
          <p:cNvPr id="34819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  <a:t>12</a:t>
            </a:fld>
            <a:endParaRPr lang="zh-CN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126E6FA-68C0-0721-2B58-155ED13F9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  <a:t>2022/12/27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3B5CDD5-8333-E6D0-A5DD-B5A69860A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EAA2BE6-ADFF-59CA-EE7E-253FF2D6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485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46651D2-8EE4-0969-8FAA-C8A816864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  <a:t>2022/12/27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896D9BF-8065-A0E7-25A8-7BFBABE94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98D0F89-B7C1-5E87-C9A9-77E915A81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364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63734BB-D4D5-1794-8D57-7B05A07A2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  <a:t>2022/12/27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15D2663-273E-8BBE-0B9F-63F7A1E8B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DD52E03-D0E5-5420-DF89-DDA73A996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5776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37765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331441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67565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21998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2022/12/27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7240A8A-4891-4060-B6F6-63D0C2052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  <a:t>2022/12/27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5CF9748-3D86-6E15-B787-8202C7874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20C546C-EE1B-9001-62BA-3E2A17E61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6727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7053073-4D5C-56BF-67F1-AADA83772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  <a:t>2022/12/27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8EF98CD-828A-A58A-5D60-72064082D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1F9AAD0-B98E-6171-5FB5-2315B03C2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886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8A3FF566-890D-E94A-D513-0FF4D99AB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  <a:t>2022/12/27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F075795D-882D-04BF-0EC2-9DFB0C7AD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66482EEE-C502-C390-00F0-08347231D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699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3">
            <a:extLst>
              <a:ext uri="{FF2B5EF4-FFF2-40B4-BE49-F238E27FC236}">
                <a16:creationId xmlns:a16="http://schemas.microsoft.com/office/drawing/2014/main" id="{F971D6E5-CCAD-BFF1-129A-30D1FCA38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  <a:t>2022/12/27</a:t>
            </a:fld>
            <a:endParaRPr lang="zh-CN" altLang="en-US"/>
          </a:p>
        </p:txBody>
      </p:sp>
      <p:sp>
        <p:nvSpPr>
          <p:cNvPr id="8" name="页脚占位符 4">
            <a:extLst>
              <a:ext uri="{FF2B5EF4-FFF2-40B4-BE49-F238E27FC236}">
                <a16:creationId xmlns:a16="http://schemas.microsoft.com/office/drawing/2014/main" id="{48F8F129-5C34-31E5-48D3-1D66C1AE0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>
            <a:extLst>
              <a:ext uri="{FF2B5EF4-FFF2-40B4-BE49-F238E27FC236}">
                <a16:creationId xmlns:a16="http://schemas.microsoft.com/office/drawing/2014/main" id="{B7FAF837-D312-4BDF-5BB9-198DA71B0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07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:a16="http://schemas.microsoft.com/office/drawing/2014/main" id="{3B619E44-DD92-C966-8C44-950114F54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  <a:t>2022/12/27</a:t>
            </a:fld>
            <a:endParaRPr lang="zh-CN" altLang="en-US"/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id="{6D669A9F-5F36-7384-DC1F-7455ACC97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>
            <a:extLst>
              <a:ext uri="{FF2B5EF4-FFF2-40B4-BE49-F238E27FC236}">
                <a16:creationId xmlns:a16="http://schemas.microsoft.com/office/drawing/2014/main" id="{87AE8B7F-686B-7514-3072-928E95E0F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108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D932FF61-435D-C969-8324-06DB5E8DD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  <a:t>2022/12/27</a:t>
            </a:fld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A3493A77-A3C2-4E3B-AC76-E92B21C89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id="{2205B61C-14C0-6F01-E61B-ACFF63060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052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FDAC382E-532F-2B92-470A-5C9943D41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  <a:t>2022/12/27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133243D7-1DA4-A5AD-27EA-CB3B9DC92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79CD49A6-4C83-D763-D381-57149C7B0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0072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0650AA6F-F5A1-495E-AD32-6F6D47347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FD9D74-47D9-4702-A33C-335B63B48DBF}" type="datetimeFigureOut">
              <a:rPr lang="zh-CN" altLang="en-US" smtClean="0"/>
              <a:t>2022/12/27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E1FB56E2-B956-A45E-4245-22EDD6552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0BBD8D4A-8CC5-1CAD-41CA-8B3982151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7218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22">
            <a:extLst>
              <a:ext uri="{FF2B5EF4-FFF2-40B4-BE49-F238E27FC236}">
                <a16:creationId xmlns:a16="http://schemas.microsoft.com/office/drawing/2014/main" id="{47E80125-AA12-1C3D-48CF-F22517D3A97A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>
            <a:extLst>
              <a:ext uri="{FF2B5EF4-FFF2-40B4-BE49-F238E27FC236}">
                <a16:creationId xmlns:a16="http://schemas.microsoft.com/office/drawing/2014/main" id="{469A2025-19B0-2E1F-8D1C-0920D0D93B6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8" name="文本占位符 2">
            <a:extLst>
              <a:ext uri="{FF2B5EF4-FFF2-40B4-BE49-F238E27FC236}">
                <a16:creationId xmlns:a16="http://schemas.microsoft.com/office/drawing/2014/main" id="{7FD66FF2-7000-7FC7-A5E0-5D5489A2758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B54185A-F42B-3915-9D80-CCE629F256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760FBDFE-C587-4B4C-A407-44438C67B59E}" type="datetimeFigureOut">
              <a:rPr lang="zh-CN" altLang="en-US" smtClean="0"/>
              <a:t>2022/12/27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FAFA2BD-0BC9-3B73-2377-0EC9FED706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2E565B3-ECCD-BFB1-0365-A39B5DBA4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669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56" r:id="rId16"/>
    <p:sldLayoutId id="2147483658" r:id="rId17"/>
    <p:sldLayoutId id="2147483659" r:id="rId18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5pPr>
      <a:lvl6pPr marL="3429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6pPr>
      <a:lvl7pPr marL="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7pPr>
      <a:lvl8pPr marL="10287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8pPr>
      <a:lvl9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文本框 1"/>
          <p:cNvSpPr txBox="1"/>
          <p:nvPr/>
        </p:nvSpPr>
        <p:spPr>
          <a:xfrm>
            <a:off x="-33337" y="2120900"/>
            <a:ext cx="9210675" cy="2492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1.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通过实验探究，归纳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盐酸的化学性质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。</a:t>
            </a:r>
          </a:p>
          <a:p>
            <a:pPr indent="457200" algn="just">
              <a:lnSpc>
                <a:spcPct val="150000"/>
              </a:lnSpc>
            </a:pP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2.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通过学习盐酸和某些化合物的反应，认识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复分解反应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的特点。</a:t>
            </a:r>
          </a:p>
          <a:p>
            <a:pPr indent="457200" algn="just">
              <a:lnSpc>
                <a:spcPct val="150000"/>
              </a:lnSpc>
            </a:pP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3.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通过盐酸的化学性质学习，初步认识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酸的通性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。</a:t>
            </a:r>
          </a:p>
          <a:p>
            <a:pPr indent="457200" algn="just"/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indent="457200" algn="just"/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55975" y="1536700"/>
            <a:ext cx="1816100" cy="5842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i="1" noProof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  <a:sym typeface="+mn-ea"/>
              </a:rPr>
              <a:t>教学目标</a:t>
            </a:r>
            <a:endParaRPr lang="zh-CN" altLang="en-US" sz="3200" b="1" i="1" noProof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sym typeface="+mn-ea"/>
            </a:endParaRPr>
          </a:p>
        </p:txBody>
      </p:sp>
      <p:sp>
        <p:nvSpPr>
          <p:cNvPr id="14339" name="文本框 3"/>
          <p:cNvSpPr txBox="1"/>
          <p:nvPr/>
        </p:nvSpPr>
        <p:spPr>
          <a:xfrm>
            <a:off x="2398713" y="325438"/>
            <a:ext cx="3435350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二、酸的化学性质</a:t>
            </a:r>
          </a:p>
        </p:txBody>
      </p:sp>
      <p:sp>
        <p:nvSpPr>
          <p:cNvPr id="14340" name="文本框 1"/>
          <p:cNvSpPr txBox="1"/>
          <p:nvPr/>
        </p:nvSpPr>
        <p:spPr>
          <a:xfrm>
            <a:off x="2724150" y="909638"/>
            <a:ext cx="3270250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3200" b="1" i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盐酸的化学性质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144588" y="522288"/>
            <a:ext cx="6880225" cy="326548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400175" y="658813"/>
            <a:ext cx="6604000" cy="2860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just" defTabSz="6858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下列哪些反应是复分解反应？</a:t>
            </a:r>
          </a:p>
          <a:p>
            <a:pPr marL="0" marR="0" lvl="0" indent="0" algn="just" defTabSz="6858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（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1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）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Fe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2HCl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FeCl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H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↑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  <a:p>
            <a:pPr marL="0" marR="0" lvl="0" indent="0" algn="just" defTabSz="6858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（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）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Fe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O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6HCl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FeCl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3H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O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  <a:p>
            <a:pPr marL="0" marR="0" lvl="0" indent="0" algn="just" defTabSz="6858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（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）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Ca(OH)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Na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CO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CaCO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↓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2NaOH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  <a:p>
            <a:pPr marL="0" marR="0" lvl="0" indent="0" algn="just" defTabSz="6858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（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4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）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2NaOH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CO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Na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CO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H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O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897688" y="3095625"/>
            <a:ext cx="2246313" cy="2047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195263" y="1181100"/>
            <a:ext cx="5975350" cy="3046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             Mg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2HCl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 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MgCl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H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↑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  <a:p>
            <a:pPr marL="0" marR="0" lvl="0" indent="0" algn="l" defTabSz="6858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    Na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CO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2HCl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 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2NaCl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H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O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CO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↑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  <a:p>
            <a:pPr marL="0" marR="0" lvl="0" indent="0" algn="l" defTabSz="6858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         Fe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O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6HCl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 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FeCl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3H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O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  <a:p>
            <a:pPr marL="0" marR="0" lvl="0" indent="0" algn="l" defTabSz="6858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         AgNO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400" b="1" i="0" u="none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HCl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 </a:t>
            </a:r>
            <a:r>
              <a:rPr kumimoji="0" lang="en-US" sz="2400" b="1" i="0" u="none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AgCl↓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HNO</a:t>
            </a:r>
            <a:r>
              <a:rPr kumimoji="0" lang="en-US" sz="24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endParaRPr kumimoji="0" lang="zh-CN" altLang="zh-CN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3022600" y="1403350"/>
            <a:ext cx="936625" cy="2824163"/>
          </a:xfrm>
          <a:prstGeom prst="roundRect">
            <a:avLst/>
          </a:prstGeom>
          <a:noFill/>
          <a:ln w="28575" cmpd="sng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" name="圆角矩形标注 16"/>
          <p:cNvSpPr/>
          <p:nvPr/>
        </p:nvSpPr>
        <p:spPr>
          <a:xfrm>
            <a:off x="5019675" y="1493838"/>
            <a:ext cx="3444875" cy="1530350"/>
          </a:xfrm>
          <a:prstGeom prst="wedgeRoundRectCallout">
            <a:avLst>
              <a:gd name="adj1" fmla="val -93299"/>
              <a:gd name="adj2" fmla="val 33609"/>
              <a:gd name="adj3" fmla="val 16667"/>
            </a:avLst>
          </a:prstGeom>
          <a:gradFill>
            <a:gsLst>
              <a:gs pos="0">
                <a:srgbClr val="CCECFF">
                  <a:alpha val="80000"/>
                </a:srgb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21263" y="1566863"/>
            <a:ext cx="3443287" cy="138430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金属阳离子</a:t>
            </a:r>
            <a:r>
              <a:rPr lang="zh-CN" altLang="en-US" sz="2800" b="1">
                <a:latin typeface="Times New Roman" panose="02020603050405020304" pitchFamily="18" charset="0"/>
                <a:ea typeface="微软雅黑" panose="020B0503020204020204" pitchFamily="34" charset="-122"/>
              </a:rPr>
              <a:t>和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酸根阴离子</a:t>
            </a:r>
            <a:r>
              <a:rPr lang="zh-CN" altLang="en-US" sz="2800" b="1">
                <a:latin typeface="Times New Roman" panose="02020603050405020304" pitchFamily="18" charset="0"/>
                <a:ea typeface="微软雅黑" panose="020B0503020204020204" pitchFamily="34" charset="-122"/>
              </a:rPr>
              <a:t>构成的物质，在化学上叫做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盐</a:t>
            </a:r>
            <a:r>
              <a:rPr lang="zh-CN" altLang="en-US" sz="2800" b="1">
                <a:latin typeface="Times New Roman" panose="02020603050405020304" pitchFamily="18" charset="0"/>
                <a:ea typeface="微软雅黑" panose="020B0503020204020204" pitchFamily="34" charset="-122"/>
              </a:rPr>
              <a:t>。</a:t>
            </a:r>
            <a:endParaRPr lang="en-US" altLang="zh-CN" sz="28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58775" y="706438"/>
            <a:ext cx="8386763" cy="3957638"/>
          </a:xfrm>
          <a:prstGeom prst="round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84163" y="2501900"/>
            <a:ext cx="8308975" cy="1546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marL="0" marR="0" lvl="0" indent="0" algn="just" defTabSz="6858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just" defTabSz="6858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（</a:t>
            </a: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4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）能与部分盐反应，生成新的酸和新的盐。</a:t>
            </a:r>
          </a:p>
        </p:txBody>
      </p:sp>
      <p:sp>
        <p:nvSpPr>
          <p:cNvPr id="33795" name="文本框 3"/>
          <p:cNvSpPr txBox="1"/>
          <p:nvPr/>
        </p:nvSpPr>
        <p:spPr>
          <a:xfrm>
            <a:off x="542925" y="484188"/>
            <a:ext cx="4267200" cy="10144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盐酸的化学性质：</a:t>
            </a:r>
            <a:endParaRPr lang="zh-CN" altLang="en-US" sz="4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8775" y="1208088"/>
            <a:ext cx="5716588" cy="8302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）能使紫色石蕊试液变红；</a:t>
            </a:r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4163" y="2038350"/>
            <a:ext cx="8575675" cy="5826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）能与某些金属氧化物反应，生成盐和水；</a:t>
            </a:r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4163" y="2501900"/>
            <a:ext cx="7758112" cy="8302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）能与某些金属反应，生成盐和氢气；</a:t>
            </a:r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dur="5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2"/>
      <p:bldP spid="4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50" y="2914650"/>
            <a:ext cx="957263" cy="12652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0658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2838" y="3105150"/>
            <a:ext cx="1238250" cy="1827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云形标注 5"/>
          <p:cNvSpPr/>
          <p:nvPr/>
        </p:nvSpPr>
        <p:spPr>
          <a:xfrm>
            <a:off x="139700" y="746125"/>
            <a:ext cx="3822700" cy="1752600"/>
          </a:xfrm>
          <a:prstGeom prst="cloudCallout">
            <a:avLst>
              <a:gd name="adj1" fmla="val -36511"/>
              <a:gd name="adj2" fmla="val 77299"/>
            </a:avLst>
          </a:prstGeom>
          <a:solidFill>
            <a:schemeClr val="bg1"/>
          </a:solidFill>
          <a:ln w="127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844" name="TextBox 6"/>
          <p:cNvSpPr txBox="1"/>
          <p:nvPr/>
        </p:nvSpPr>
        <p:spPr>
          <a:xfrm>
            <a:off x="327025" y="1030288"/>
            <a:ext cx="3635375" cy="11763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硫酸具有和盐酸相似的化学性质吗？其他的酸呢？</a:t>
            </a:r>
          </a:p>
        </p:txBody>
      </p:sp>
      <p:sp>
        <p:nvSpPr>
          <p:cNvPr id="9" name="云形标注 8"/>
          <p:cNvSpPr/>
          <p:nvPr/>
        </p:nvSpPr>
        <p:spPr>
          <a:xfrm>
            <a:off x="3621088" y="96838"/>
            <a:ext cx="4851400" cy="3762375"/>
          </a:xfrm>
          <a:prstGeom prst="cloudCallout">
            <a:avLst>
              <a:gd name="adj1" fmla="val -45929"/>
              <a:gd name="adj2" fmla="val 51468"/>
            </a:avLst>
          </a:prstGeom>
          <a:solidFill>
            <a:schemeClr val="bg1"/>
          </a:solidFill>
          <a:ln w="127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662" name="TextBox 9"/>
          <p:cNvSpPr txBox="1"/>
          <p:nvPr/>
        </p:nvSpPr>
        <p:spPr>
          <a:xfrm>
            <a:off x="4322763" y="558800"/>
            <a:ext cx="4029075" cy="28384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因为酸在溶于水时，都解离出了共同的阳离子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氢离子，正是由于氢离子的存在，导致它们具有相似的化学性质，称作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酸的通性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066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1363" y="2727325"/>
            <a:ext cx="1238250" cy="1827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云形标注 8"/>
          <p:cNvSpPr/>
          <p:nvPr/>
        </p:nvSpPr>
        <p:spPr>
          <a:xfrm>
            <a:off x="827088" y="903288"/>
            <a:ext cx="4900613" cy="2011363"/>
          </a:xfrm>
          <a:prstGeom prst="cloudCallout">
            <a:avLst>
              <a:gd name="adj1" fmla="val 60677"/>
              <a:gd name="adj2" fmla="val 55285"/>
            </a:avLst>
          </a:prstGeom>
          <a:solidFill>
            <a:schemeClr val="bg1"/>
          </a:solidFill>
          <a:ln w="127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b="1" strike="noStrike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欲知详情请听下回分解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891" name="文本框 1"/>
          <p:cNvSpPr txBox="1"/>
          <p:nvPr/>
        </p:nvSpPr>
        <p:spPr>
          <a:xfrm>
            <a:off x="1073150" y="1616075"/>
            <a:ext cx="4654550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欲知详情，请听下回分解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矩形 2"/>
          <p:cNvSpPr/>
          <p:nvPr/>
        </p:nvSpPr>
        <p:spPr>
          <a:xfrm>
            <a:off x="700088" y="306388"/>
            <a:ext cx="7743825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/>
          <a:p>
            <a:pPr algn="ctr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浓盐酸、浓硫酸、浓硝酸的用途广泛</a:t>
            </a:r>
            <a:endParaRPr lang="zh-CN" altLang="en-US" sz="24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73088" y="711200"/>
          <a:ext cx="7999412" cy="3952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4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139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7205">
                <a:tc>
                  <a:txBody>
                    <a:bodyPr/>
                    <a:lstStyle/>
                    <a:p>
                      <a:pPr algn="ctr"/>
                      <a:endParaRPr lang="zh-CN" altLang="en-US" sz="2000" b="1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47" marR="91447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  途</a:t>
                      </a:r>
                    </a:p>
                  </a:txBody>
                  <a:tcPr marL="91447" marR="91447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69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浓盐酸</a:t>
                      </a:r>
                    </a:p>
                  </a:txBody>
                  <a:tcPr marL="91447" marR="91447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47" marR="91447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937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浓硫酸</a:t>
                      </a:r>
                    </a:p>
                  </a:txBody>
                  <a:tcPr marL="91447" marR="91447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47" marR="91447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2937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浓硝酸</a:t>
                      </a:r>
                    </a:p>
                  </a:txBody>
                  <a:tcPr marL="91447" marR="91447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47" marR="91447" marT="45718" marB="4571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9955" name="矩形 5"/>
          <p:cNvSpPr/>
          <p:nvPr/>
        </p:nvSpPr>
        <p:spPr>
          <a:xfrm>
            <a:off x="2244725" y="1309688"/>
            <a:ext cx="3527425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金属除锈；</a:t>
            </a:r>
          </a:p>
        </p:txBody>
      </p:sp>
      <p:sp>
        <p:nvSpPr>
          <p:cNvPr id="39956" name="矩形 7"/>
          <p:cNvSpPr/>
          <p:nvPr/>
        </p:nvSpPr>
        <p:spPr>
          <a:xfrm>
            <a:off x="2235200" y="2341563"/>
            <a:ext cx="56515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生产化肥、农药、火药、冶炼金属等；</a:t>
            </a:r>
          </a:p>
        </p:txBody>
      </p:sp>
      <p:sp>
        <p:nvSpPr>
          <p:cNvPr id="39957" name="矩形 9"/>
          <p:cNvSpPr/>
          <p:nvPr/>
        </p:nvSpPr>
        <p:spPr>
          <a:xfrm>
            <a:off x="2235200" y="2787650"/>
            <a:ext cx="62293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浓硫酸有吸水性，在实验室中常用作干燥剂</a:t>
            </a:r>
          </a:p>
        </p:txBody>
      </p:sp>
      <p:sp>
        <p:nvSpPr>
          <p:cNvPr id="39958" name="矩形 10"/>
          <p:cNvSpPr/>
          <p:nvPr/>
        </p:nvSpPr>
        <p:spPr>
          <a:xfrm>
            <a:off x="2244725" y="1736725"/>
            <a:ext cx="4670425" cy="4603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制造含氯的药物，如洁厕灵等</a:t>
            </a:r>
          </a:p>
        </p:txBody>
      </p:sp>
      <p:sp>
        <p:nvSpPr>
          <p:cNvPr id="39959" name="矩形 11"/>
          <p:cNvSpPr/>
          <p:nvPr/>
        </p:nvSpPr>
        <p:spPr>
          <a:xfrm>
            <a:off x="2235200" y="3465513"/>
            <a:ext cx="5840413" cy="119856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用于生产化肥、炸药、染料、医药、橡胶、塑料及冶金、化工等领域</a:t>
            </a: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矩形 1"/>
          <p:cNvSpPr/>
          <p:nvPr/>
        </p:nvSpPr>
        <p:spPr>
          <a:xfrm>
            <a:off x="558800" y="433388"/>
            <a:ext cx="1096963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1800" b="1">
                <a:latin typeface="微软雅黑" panose="020B0503020204020204" pitchFamily="34" charset="-122"/>
                <a:ea typeface="微软雅黑" panose="020B0503020204020204" pitchFamily="34" charset="-122"/>
              </a:rPr>
              <a:t>新课学习</a:t>
            </a:r>
          </a:p>
        </p:txBody>
      </p:sp>
      <p:sp>
        <p:nvSpPr>
          <p:cNvPr id="41986" name="矩形 2"/>
          <p:cNvSpPr/>
          <p:nvPr/>
        </p:nvSpPr>
        <p:spPr>
          <a:xfrm>
            <a:off x="3068638" y="581025"/>
            <a:ext cx="2239962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18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浓盐酸与浓硝酸用途</a:t>
            </a:r>
          </a:p>
        </p:txBody>
      </p:sp>
      <p:sp>
        <p:nvSpPr>
          <p:cNvPr id="41987" name="矩形 5"/>
          <p:cNvSpPr/>
          <p:nvPr/>
        </p:nvSpPr>
        <p:spPr>
          <a:xfrm>
            <a:off x="3357563" y="4246563"/>
            <a:ext cx="900112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1800" b="1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655763" y="1058863"/>
          <a:ext cx="5940425" cy="18516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9182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58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00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8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名称</a:t>
                      </a:r>
                    </a:p>
                  </a:txBody>
                  <a:tcPr marL="68582" marR="68582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8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年产量</a:t>
                      </a:r>
                    </a:p>
                  </a:txBody>
                  <a:tcPr marL="68582" marR="68582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8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主要用途</a:t>
                      </a:r>
                    </a:p>
                  </a:txBody>
                  <a:tcPr marL="68582" marR="68582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18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浓盐酸</a:t>
                      </a:r>
                    </a:p>
                  </a:txBody>
                  <a:tcPr marL="68582" marR="68582" marT="34290" marB="3429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18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839</a:t>
                      </a:r>
                      <a:endParaRPr lang="zh-CN" altLang="en-US" sz="1800" b="1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2" marR="68582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制药、作除锈剂等</a:t>
                      </a:r>
                    </a:p>
                  </a:txBody>
                  <a:tcPr marL="68582" marR="68582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15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18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浓硝酸</a:t>
                      </a:r>
                    </a:p>
                  </a:txBody>
                  <a:tcPr marL="68582" marR="68582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8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235</a:t>
                      </a:r>
                      <a:endParaRPr lang="zh-CN" altLang="en-US" sz="1800" b="1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2" marR="68582" marT="34290" marB="3429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18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生产化肥、炸药、染料、医药、橡胶、塑料及冶金、化工等领域</a:t>
                      </a:r>
                    </a:p>
                  </a:txBody>
                  <a:tcPr marL="68582" marR="68582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2006" name="矩形 8"/>
          <p:cNvSpPr/>
          <p:nvPr/>
        </p:nvSpPr>
        <p:spPr>
          <a:xfrm>
            <a:off x="2652713" y="3141663"/>
            <a:ext cx="900112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800" b="1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2" t="29939" r="8700" b="39066"/>
          <a:stretch>
            <a:fillRect/>
          </a:stretch>
        </p:blipFill>
        <p:spPr bwMode="auto">
          <a:xfrm>
            <a:off x="2011314" y="2949944"/>
            <a:ext cx="5022817" cy="18721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2760663" y="438150"/>
            <a:ext cx="4646613" cy="647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algn="ctr">
            <a:solidFill>
              <a:srgbClr val="C0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en-US" altLang="ko-KR" sz="1200" b="1" i="0" u="none" strike="noStrike" kern="0" cap="none" spc="0" normalizeH="0" baseline="0" noProof="0">
              <a:ln>
                <a:noFill/>
              </a:ln>
              <a:solidFill>
                <a:srgbClr val="003366"/>
              </a:solidFill>
              <a:effectLst/>
              <a:uLnTx/>
              <a:uFillTx/>
              <a:ea typeface="굴림" charset="-127"/>
            </a:endParaRPr>
          </a:p>
        </p:txBody>
      </p:sp>
      <p:sp>
        <p:nvSpPr>
          <p:cNvPr id="43010" name="矩形 1"/>
          <p:cNvSpPr/>
          <p:nvPr/>
        </p:nvSpPr>
        <p:spPr>
          <a:xfrm>
            <a:off x="527050" y="407988"/>
            <a:ext cx="1808163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</a:p>
        </p:txBody>
      </p:sp>
      <p:sp>
        <p:nvSpPr>
          <p:cNvPr id="3" name="矩形 2"/>
          <p:cNvSpPr/>
          <p:nvPr/>
        </p:nvSpPr>
        <p:spPr>
          <a:xfrm>
            <a:off x="241300" y="2203450"/>
            <a:ext cx="883920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酸溶液中都含有氢离子（</a:t>
            </a:r>
            <a:r>
              <a:rPr lang="en-US" altLang="zh-CN"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</a:t>
            </a:r>
            <a:r>
              <a:rPr lang="en-US" altLang="zh-CN" sz="2400" b="1" baseline="30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），因此酸具有相似的化学性质。</a:t>
            </a:r>
          </a:p>
          <a:p>
            <a:r>
              <a:rPr lang="en-US" altLang="zh-CN"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盐酸、硫酸等是重要的酸，具有广泛的用途。</a:t>
            </a:r>
          </a:p>
          <a:p>
            <a:r>
              <a:rPr lang="en-US" altLang="zh-CN"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两种化合物互相交换成分，生成另外两种化合物的反应，</a:t>
            </a:r>
          </a:p>
          <a:p>
            <a:r>
              <a:rPr lang="zh-CN" altLang="en-US"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叫做复分解反应。</a:t>
            </a:r>
          </a:p>
        </p:txBody>
      </p:sp>
      <p:sp>
        <p:nvSpPr>
          <p:cNvPr id="43012" name="矩形 3"/>
          <p:cNvSpPr/>
          <p:nvPr/>
        </p:nvSpPr>
        <p:spPr>
          <a:xfrm>
            <a:off x="2760663" y="531813"/>
            <a:ext cx="4754562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本节我们学习的主要内容是什么？</a:t>
            </a:r>
          </a:p>
        </p:txBody>
      </p:sp>
      <p:sp>
        <p:nvSpPr>
          <p:cNvPr id="6" name="Freeform 9"/>
          <p:cNvSpPr/>
          <p:nvPr/>
        </p:nvSpPr>
        <p:spPr bwMode="gray">
          <a:xfrm>
            <a:off x="4438650" y="1087438"/>
            <a:ext cx="1238250" cy="1116013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2B166E"/>
              </a:solidFill>
              <a:effectLst/>
              <a:uLnTx/>
              <a:uFillTx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文本框 1"/>
          <p:cNvSpPr txBox="1"/>
          <p:nvPr/>
        </p:nvSpPr>
        <p:spPr>
          <a:xfrm>
            <a:off x="1165225" y="936625"/>
            <a:ext cx="7099300" cy="23066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1.(</a:t>
            </a:r>
            <a:r>
              <a:rPr lang="zh-CN" altLang="en-US" sz="2400" b="1" i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贵港中考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) </a:t>
            </a: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盐酸能使紫色石蕊试液变红，这是因为盐酸中含有大量的（      ）</a:t>
            </a: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A.</a:t>
            </a: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氢原子              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B.</a:t>
            </a: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氢分子</a:t>
            </a: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C.</a:t>
            </a: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氢离子              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D.</a:t>
            </a: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氯离子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Cl</a:t>
            </a:r>
            <a:r>
              <a:rPr lang="en-US" altLang="zh-CN" sz="3200" b="1" baseline="30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-</a:t>
            </a:r>
          </a:p>
        </p:txBody>
      </p:sp>
      <p:sp>
        <p:nvSpPr>
          <p:cNvPr id="6" name="矩形 5"/>
          <p:cNvSpPr/>
          <p:nvPr/>
        </p:nvSpPr>
        <p:spPr>
          <a:xfrm flipH="1">
            <a:off x="4454525" y="1571625"/>
            <a:ext cx="233363" cy="5826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2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320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文本框 99"/>
          <p:cNvSpPr txBox="1"/>
          <p:nvPr/>
        </p:nvSpPr>
        <p:spPr>
          <a:xfrm>
            <a:off x="381000" y="631825"/>
            <a:ext cx="8643938" cy="2860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(</a:t>
            </a:r>
            <a:r>
              <a:rPr lang="zh-CN" altLang="en-US" sz="2400" b="1" i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贵港中考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)</a:t>
            </a:r>
            <a:r>
              <a:rPr lang="zh-CN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对盐酸的叙述正确的是（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6700">
              <a:lnSpc>
                <a:spcPct val="150000"/>
              </a:lnSpc>
            </a:pP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 A</a:t>
            </a:r>
            <a:r>
              <a:rPr lang="zh-CN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．盐酸是氯化氢气体的水溶液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indent="266700">
              <a:lnSpc>
                <a:spcPct val="150000"/>
              </a:lnSpc>
            </a:pP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 B</a:t>
            </a:r>
            <a:r>
              <a:rPr lang="zh-CN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．盐酸能和所有的金属反应，生成盐和氢气</a:t>
            </a:r>
          </a:p>
          <a:p>
            <a:pPr indent="266700">
              <a:lnSpc>
                <a:spcPct val="150000"/>
              </a:lnSpc>
            </a:pP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 C</a:t>
            </a:r>
            <a:r>
              <a:rPr lang="zh-CN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．盐酸使无色酚酞试液变红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</a:p>
          <a:p>
            <a:pPr indent="266700">
              <a:lnSpc>
                <a:spcPct val="150000"/>
              </a:lnSpc>
            </a:pP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 D</a:t>
            </a:r>
            <a:r>
              <a:rPr lang="zh-CN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．浓盐酸具有强烈的吸水性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791200" y="739775"/>
            <a:ext cx="387350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endParaRPr lang="en-US" altLang="en-US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组合 3"/>
          <p:cNvGrpSpPr/>
          <p:nvPr/>
        </p:nvGrpSpPr>
        <p:grpSpPr>
          <a:xfrm>
            <a:off x="989007" y="1442085"/>
            <a:ext cx="7165975" cy="3240082"/>
            <a:chOff x="1121361" y="1643108"/>
            <a:chExt cx="7165410" cy="3240000"/>
          </a:xfrm>
        </p:grpSpPr>
        <p:pic>
          <p:nvPicPr>
            <p:cNvPr id="2" name="图片 1" descr="稀盐酸2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1361" y="1643108"/>
              <a:ext cx="3240000" cy="32400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" name="图片 2" descr="稀盐酸2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46771" y="1643108"/>
              <a:ext cx="3240000" cy="32400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5362" name="矩形 4"/>
          <p:cNvSpPr/>
          <p:nvPr/>
        </p:nvSpPr>
        <p:spPr>
          <a:xfrm>
            <a:off x="1308100" y="727075"/>
            <a:ext cx="6764338" cy="830263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化学实验室中常见的酸，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化学性质相同吗？</a:t>
            </a:r>
            <a:endParaRPr lang="zh-CN" altLang="en-US" sz="24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文本框 1"/>
          <p:cNvSpPr txBox="1"/>
          <p:nvPr/>
        </p:nvSpPr>
        <p:spPr>
          <a:xfrm>
            <a:off x="939800" y="866775"/>
            <a:ext cx="7799388" cy="17541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(</a:t>
            </a:r>
            <a:r>
              <a:rPr lang="zh-CN" altLang="en-US" sz="2400" b="1" i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贵港中考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)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稀盐酸可以和多种物质反应，下列物质放入到稀盐酸中，无气体生成的是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(      )</a:t>
            </a:r>
          </a:p>
          <a:p>
            <a:pPr>
              <a:lnSpc>
                <a:spcPct val="150000"/>
              </a:lnSpc>
            </a:pP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A.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铝          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B.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碳酸钠            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C.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铁锈          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D.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石灰石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 flipH="1">
            <a:off x="5203825" y="1535113"/>
            <a:ext cx="269875" cy="5826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2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320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Box 1"/>
          <p:cNvSpPr txBox="1"/>
          <p:nvPr/>
        </p:nvSpPr>
        <p:spPr>
          <a:xfrm>
            <a:off x="525463" y="290513"/>
            <a:ext cx="7923212" cy="39465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4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(</a:t>
            </a:r>
            <a:r>
              <a:rPr lang="zh-CN" altLang="en-US" sz="2400" b="1" i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贵港中考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) 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硫酸和盐酸都是重要的化工原料，都可用于金属表面的除锈等。请写出盐酸与铁锈主要成分反应的化学方程式：</a:t>
            </a:r>
            <a:endParaRPr lang="en-US" altLang="zh-CN" sz="24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u="sng">
                <a:latin typeface="Times New Roman" panose="02020603050405020304" pitchFamily="18" charset="0"/>
                <a:ea typeface="微软雅黑" panose="020B0503020204020204" pitchFamily="34" charset="-122"/>
              </a:rPr>
              <a:t>                                                                                            </a:t>
            </a:r>
            <a:endParaRPr lang="en-US" altLang="zh-CN" sz="24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u="sng">
                <a:latin typeface="Times New Roman" panose="02020603050405020304" pitchFamily="18" charset="0"/>
                <a:ea typeface="微软雅黑" panose="020B0503020204020204" pitchFamily="34" charset="-122"/>
              </a:rPr>
              <a:t>                                                                                    ,</a:t>
            </a:r>
          </a:p>
          <a:p>
            <a:pPr>
              <a:lnSpc>
                <a:spcPct val="150000"/>
              </a:lnSpc>
            </a:pPr>
            <a:r>
              <a:rPr lang="zh-CN" altLang="zh-CN" sz="2400" b="1">
                <a:latin typeface="黑体" panose="02010609060101010101" charset="-122"/>
                <a:ea typeface="黑体" panose="02010609060101010101" charset="-122"/>
              </a:rPr>
              <a:t>该反应的基本类型是</a:t>
            </a:r>
            <a:r>
              <a:rPr lang="en-US" altLang="zh-CN" sz="2400" b="1" u="sng">
                <a:latin typeface="Times New Roman" panose="02020603050405020304" pitchFamily="18" charset="0"/>
                <a:ea typeface="微软雅黑" panose="020B0503020204020204" pitchFamily="34" charset="-122"/>
              </a:rPr>
              <a:t>                                   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。</a:t>
            </a:r>
          </a:p>
          <a:p>
            <a:pPr>
              <a:lnSpc>
                <a:spcPct val="150000"/>
              </a:lnSpc>
            </a:pPr>
            <a:endParaRPr lang="zh-CN" altLang="en-US" sz="24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388" y="2371725"/>
            <a:ext cx="7050087" cy="56038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Fe</a:t>
            </a:r>
            <a:r>
              <a:rPr lang="en-US" altLang="zh-CN" sz="3200" b="1" baseline="-250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O</a:t>
            </a:r>
            <a:r>
              <a:rPr lang="en-US" altLang="zh-CN" sz="3200" b="1" baseline="-250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3 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+ 6HCl          2FeCl</a:t>
            </a:r>
            <a:r>
              <a:rPr lang="en-US" altLang="zh-CN" sz="3200" b="1" baseline="-250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3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+ 3H</a:t>
            </a:r>
            <a:r>
              <a:rPr lang="en-US" altLang="zh-CN" sz="3200" b="1" baseline="-250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O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grpSp>
        <p:nvGrpSpPr>
          <p:cNvPr id="3" name="组合 10"/>
          <p:cNvGrpSpPr/>
          <p:nvPr/>
        </p:nvGrpSpPr>
        <p:grpSpPr>
          <a:xfrm>
            <a:off x="3270250" y="2651125"/>
            <a:ext cx="690563" cy="76200"/>
            <a:chOff x="3143240" y="3786196"/>
            <a:chExt cx="428628" cy="45867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3143240" y="3786196"/>
              <a:ext cx="428628" cy="158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3143240" y="3830482"/>
              <a:ext cx="428628" cy="158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3714750" y="3035300"/>
            <a:ext cx="2225675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zh-CN" sz="32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宋体" panose="02010600030101010101" pitchFamily="2" charset="-122"/>
              </a:rPr>
              <a:t>复分解反应</a:t>
            </a:r>
            <a:endParaRPr lang="zh-CN" altLang="en-US" sz="32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矩形 1"/>
          <p:cNvSpPr/>
          <p:nvPr/>
        </p:nvSpPr>
        <p:spPr>
          <a:xfrm>
            <a:off x="2093913" y="422275"/>
            <a:ext cx="4956175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/>
          <a:p>
            <a:pPr algn="ctr"/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探究活动</a:t>
            </a:r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硫酸能与哪些物质发生反应</a:t>
            </a:r>
            <a:endParaRPr lang="zh-CN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130" name="矩形 1"/>
          <p:cNvSpPr/>
          <p:nvPr/>
        </p:nvSpPr>
        <p:spPr>
          <a:xfrm>
            <a:off x="420688" y="828675"/>
            <a:ext cx="146208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探究活动</a:t>
            </a:r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1:</a:t>
            </a:r>
            <a:endParaRPr lang="zh-CN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8131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5238" y="1323975"/>
            <a:ext cx="4073525" cy="3162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圆角矩形 8"/>
          <p:cNvSpPr/>
          <p:nvPr/>
        </p:nvSpPr>
        <p:spPr>
          <a:xfrm>
            <a:off x="639763" y="1304925"/>
            <a:ext cx="7802563" cy="3613150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97013" y="1995488"/>
            <a:ext cx="6149975" cy="6445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稀硫酸能使紫色石蕊试液变为红色；</a:t>
            </a:r>
          </a:p>
        </p:txBody>
      </p:sp>
      <p:sp>
        <p:nvSpPr>
          <p:cNvPr id="14" name="矩形 13"/>
          <p:cNvSpPr/>
          <p:nvPr/>
        </p:nvSpPr>
        <p:spPr>
          <a:xfrm>
            <a:off x="1497013" y="2822575"/>
            <a:ext cx="6149975" cy="6445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稀硫酸不能使无色酚酞试液变色。</a:t>
            </a:r>
            <a:endParaRPr lang="zh-CN" altLang="en-US" sz="24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矩形 1"/>
          <p:cNvSpPr>
            <a:spLocks noChangeArrowheads="1"/>
          </p:cNvSpPr>
          <p:nvPr/>
        </p:nvSpPr>
        <p:spPr bwMode="auto">
          <a:xfrm>
            <a:off x="420688" y="828675"/>
            <a:ext cx="14620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探究活动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:</a:t>
            </a:r>
            <a:endParaRPr kumimoji="0" lang="zh-CN" altLang="zh-CN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0178" name="矩形 1"/>
          <p:cNvSpPr/>
          <p:nvPr/>
        </p:nvSpPr>
        <p:spPr>
          <a:xfrm>
            <a:off x="2093913" y="422275"/>
            <a:ext cx="4956175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/>
          <a:p>
            <a:pPr algn="ctr"/>
            <a:r>
              <a:rPr lang="zh-CN" altLang="en-US" sz="2000" b="1">
                <a:latin typeface="Times New Roman" panose="02020603050405020304" pitchFamily="18" charset="0"/>
                <a:ea typeface="微软雅黑" panose="020B0503020204020204" pitchFamily="34" charset="-122"/>
              </a:rPr>
              <a:t>探究活动</a:t>
            </a:r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b="1">
                <a:latin typeface="Times New Roman" panose="02020603050405020304" pitchFamily="18" charset="0"/>
                <a:ea typeface="微软雅黑" panose="020B0503020204020204" pitchFamily="34" charset="-122"/>
              </a:rPr>
              <a:t>硫酸能与哪些物质发生反应</a:t>
            </a:r>
            <a:endParaRPr lang="zh-CN" altLang="zh-CN" sz="20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952500" y="2536825"/>
          <a:ext cx="7078662" cy="2011363"/>
        </p:xfrm>
        <a:graphic>
          <a:graphicData uri="http://schemas.openxmlformats.org/drawingml/2006/table">
            <a:tbl>
              <a:tblPr/>
              <a:tblGrid>
                <a:gridCol w="1314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70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55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55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65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8554">
                <a:tc>
                  <a:txBody>
                    <a:bodyPr/>
                    <a:lstStyle/>
                    <a:p>
                      <a:pPr indent="0" algn="ctr">
                        <a:lnSpc>
                          <a:spcPct val="200000"/>
                        </a:lnSpc>
                        <a:spcAft>
                          <a:spcPct val="0"/>
                        </a:spcAft>
                      </a:pPr>
                      <a:r>
                        <a:rPr lang="zh-CN" sz="1800" b="1" kern="0">
                          <a:latin typeface="+mn-ea"/>
                          <a:ea typeface="+mn-ea"/>
                          <a:cs typeface="Calibri" panose="020F0502020204030204"/>
                        </a:rPr>
                        <a:t>物质</a:t>
                      </a:r>
                      <a:endParaRPr lang="zh-CN" sz="2400" b="1" kern="100">
                        <a:latin typeface="+mn-ea"/>
                        <a:ea typeface="+mn-ea"/>
                        <a:cs typeface="Times New Roman" panose="02020603050405020304"/>
                      </a:endParaRPr>
                    </a:p>
                  </a:txBody>
                  <a:tcPr marL="68584" marR="685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200000"/>
                        </a:lnSpc>
                        <a:spcAft>
                          <a:spcPct val="0"/>
                        </a:spcAft>
                      </a:pPr>
                      <a:r>
                        <a:rPr lang="zh-CN" sz="1800" b="1" kern="0">
                          <a:latin typeface="+mn-ea"/>
                          <a:ea typeface="+mn-ea"/>
                          <a:cs typeface="Calibri" panose="020F0502020204030204"/>
                        </a:rPr>
                        <a:t>镁条</a:t>
                      </a:r>
                      <a:endParaRPr lang="zh-CN" sz="2400" b="1" kern="100">
                        <a:latin typeface="+mn-ea"/>
                        <a:ea typeface="+mn-ea"/>
                        <a:cs typeface="Times New Roman" panose="02020603050405020304"/>
                      </a:endParaRPr>
                    </a:p>
                  </a:txBody>
                  <a:tcPr marL="68584" marR="685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200000"/>
                        </a:lnSpc>
                        <a:spcAft>
                          <a:spcPct val="0"/>
                        </a:spcAft>
                      </a:pPr>
                      <a:r>
                        <a:rPr lang="zh-CN" sz="1800" b="1" kern="0">
                          <a:latin typeface="+mn-ea"/>
                          <a:ea typeface="+mn-ea"/>
                          <a:cs typeface="Calibri" panose="020F0502020204030204"/>
                        </a:rPr>
                        <a:t>碳酸钠粉末</a:t>
                      </a:r>
                      <a:endParaRPr lang="zh-CN" sz="2400" b="1" kern="100">
                        <a:latin typeface="+mn-ea"/>
                        <a:ea typeface="+mn-ea"/>
                        <a:cs typeface="Times New Roman" panose="02020603050405020304"/>
                      </a:endParaRPr>
                    </a:p>
                  </a:txBody>
                  <a:tcPr marL="68584" marR="685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200000"/>
                        </a:lnSpc>
                        <a:spcAft>
                          <a:spcPct val="0"/>
                        </a:spcAft>
                      </a:pPr>
                      <a:r>
                        <a:rPr lang="zh-CN" sz="1800" b="1" kern="0">
                          <a:latin typeface="+mn-ea"/>
                          <a:ea typeface="+mn-ea"/>
                          <a:cs typeface="Calibri" panose="020F0502020204030204"/>
                        </a:rPr>
                        <a:t>生锈铁钉</a:t>
                      </a:r>
                      <a:endParaRPr lang="zh-CN" sz="2400" b="1" kern="100">
                        <a:latin typeface="+mn-ea"/>
                        <a:ea typeface="+mn-ea"/>
                        <a:cs typeface="Times New Roman" panose="02020603050405020304"/>
                      </a:endParaRPr>
                    </a:p>
                  </a:txBody>
                  <a:tcPr marL="68584" marR="685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200000"/>
                        </a:lnSpc>
                        <a:spcAft>
                          <a:spcPct val="0"/>
                        </a:spcAft>
                      </a:pPr>
                      <a:r>
                        <a:rPr lang="zh-CN" sz="1800" b="1" kern="0">
                          <a:latin typeface="+mn-ea"/>
                          <a:ea typeface="+mn-ea"/>
                          <a:cs typeface="Calibri" panose="020F0502020204030204"/>
                        </a:rPr>
                        <a:t>氯化钡溶液</a:t>
                      </a:r>
                      <a:endParaRPr lang="zh-CN" sz="2400" b="1" kern="100">
                        <a:latin typeface="+mn-ea"/>
                        <a:ea typeface="+mn-ea"/>
                        <a:cs typeface="Times New Roman" panose="02020603050405020304"/>
                      </a:endParaRPr>
                    </a:p>
                  </a:txBody>
                  <a:tcPr marL="68584" marR="685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2809">
                <a:tc>
                  <a:txBody>
                    <a:bodyPr/>
                    <a:lstStyle/>
                    <a:p>
                      <a:pPr indent="0" algn="ctr">
                        <a:lnSpc>
                          <a:spcPct val="200000"/>
                        </a:lnSpc>
                        <a:spcAft>
                          <a:spcPct val="0"/>
                        </a:spcAft>
                      </a:pPr>
                      <a:r>
                        <a:rPr lang="zh-CN" sz="1800" b="1" kern="0">
                          <a:latin typeface="+mn-ea"/>
                          <a:ea typeface="+mn-ea"/>
                          <a:cs typeface="Calibri" panose="020F0502020204030204"/>
                        </a:rPr>
                        <a:t>加入</a:t>
                      </a:r>
                      <a:r>
                        <a:rPr lang="zh-CN" altLang="en-US" sz="1800" b="1" kern="0">
                          <a:latin typeface="+mn-ea"/>
                          <a:ea typeface="+mn-ea"/>
                          <a:cs typeface="Calibri" panose="020F0502020204030204"/>
                        </a:rPr>
                        <a:t>稀硫酸</a:t>
                      </a:r>
                      <a:r>
                        <a:rPr lang="zh-CN" sz="1800" b="1" kern="0">
                          <a:latin typeface="+mn-ea"/>
                          <a:ea typeface="+mn-ea"/>
                          <a:cs typeface="Calibri" panose="020F0502020204030204"/>
                        </a:rPr>
                        <a:t>后的现象</a:t>
                      </a:r>
                      <a:endParaRPr lang="zh-CN" sz="2400" b="1" kern="100">
                        <a:latin typeface="+mn-ea"/>
                        <a:ea typeface="+mn-ea"/>
                        <a:cs typeface="Times New Roman" panose="02020603050405020304"/>
                      </a:endParaRPr>
                    </a:p>
                  </a:txBody>
                  <a:tcPr marL="68584" marR="685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200000"/>
                        </a:lnSpc>
                        <a:spcAft>
                          <a:spcPct val="0"/>
                        </a:spcAft>
                      </a:pPr>
                      <a:endParaRPr lang="zh-CN" sz="2400" b="1" kern="100">
                        <a:latin typeface="+mn-ea"/>
                        <a:ea typeface="+mn-ea"/>
                        <a:cs typeface="Times New Roman" panose="02020603050405020304"/>
                      </a:endParaRPr>
                    </a:p>
                  </a:txBody>
                  <a:tcPr marL="68584" marR="685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200000"/>
                        </a:lnSpc>
                        <a:spcAft>
                          <a:spcPct val="0"/>
                        </a:spcAft>
                      </a:pPr>
                      <a:endParaRPr lang="zh-CN" sz="2400" b="1" kern="100">
                        <a:latin typeface="+mn-ea"/>
                        <a:ea typeface="+mn-ea"/>
                        <a:cs typeface="Times New Roman" panose="02020603050405020304"/>
                      </a:endParaRPr>
                    </a:p>
                  </a:txBody>
                  <a:tcPr marL="68584" marR="685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200000"/>
                        </a:lnSpc>
                        <a:spcAft>
                          <a:spcPct val="0"/>
                        </a:spcAft>
                      </a:pPr>
                      <a:endParaRPr lang="en-US" altLang="zh-CN" sz="2400" b="1" kern="100">
                        <a:latin typeface="+mn-ea"/>
                        <a:ea typeface="+mn-ea"/>
                        <a:cs typeface="Times New Roman" panose="02020603050405020304"/>
                      </a:endParaRPr>
                    </a:p>
                    <a:p>
                      <a:pPr indent="0" algn="ctr">
                        <a:lnSpc>
                          <a:spcPct val="200000"/>
                        </a:lnSpc>
                        <a:spcAft>
                          <a:spcPct val="0"/>
                        </a:spcAft>
                      </a:pPr>
                      <a:endParaRPr lang="zh-CN" sz="2400" b="1" kern="100">
                        <a:latin typeface="+mn-ea"/>
                        <a:ea typeface="+mn-ea"/>
                        <a:cs typeface="Times New Roman" panose="02020603050405020304"/>
                      </a:endParaRPr>
                    </a:p>
                  </a:txBody>
                  <a:tcPr marL="68584" marR="685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200000"/>
                        </a:lnSpc>
                        <a:spcAft>
                          <a:spcPct val="0"/>
                        </a:spcAft>
                      </a:pPr>
                      <a:endParaRPr lang="zh-CN" sz="2400" b="1" kern="100">
                        <a:latin typeface="+mn-ea"/>
                        <a:ea typeface="+mn-ea"/>
                        <a:cs typeface="Times New Roman" panose="02020603050405020304"/>
                      </a:endParaRPr>
                    </a:p>
                  </a:txBody>
                  <a:tcPr marL="68584" marR="685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151063" y="3308350"/>
            <a:ext cx="1768475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镁条溶解，有大量气泡生成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843338" y="3300413"/>
            <a:ext cx="1300163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有大量气泡生成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230813" y="3067050"/>
            <a:ext cx="1462088" cy="1338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铁锈溶解，溶液变为黄色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675438" y="3289300"/>
            <a:ext cx="1300163" cy="923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有白色沉淀生成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73075" y="1331913"/>
            <a:ext cx="8370888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marL="0" marR="0" lvl="0" indent="0" algn="just" defTabSz="685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分别向盛有镁条、碳酸钠（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Na</a:t>
            </a:r>
            <a:r>
              <a:rPr kumimoji="0" lang="en-US" sz="18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CO</a:t>
            </a:r>
            <a:r>
              <a:rPr kumimoji="0" lang="en-US" sz="18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）粉末、生锈铁钉、氯化钡（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BaCl</a:t>
            </a:r>
            <a:r>
              <a:rPr kumimoji="0" lang="en-US" sz="18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）溶液的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4</a:t>
            </a: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支试管中各加入少量稀硫酸，观察并记录现象。</a:t>
            </a:r>
            <a:endParaRPr kumimoji="0" lang="zh-CN" altLang="zh-CN" sz="1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875" y="2428875"/>
            <a:ext cx="1236663" cy="1828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云形标注 2"/>
          <p:cNvSpPr/>
          <p:nvPr/>
        </p:nvSpPr>
        <p:spPr>
          <a:xfrm>
            <a:off x="266700" y="177800"/>
            <a:ext cx="3203575" cy="2251075"/>
          </a:xfrm>
          <a:prstGeom prst="cloudCallout">
            <a:avLst>
              <a:gd name="adj1" fmla="val -44896"/>
              <a:gd name="adj2" fmla="val 44390"/>
            </a:avLst>
          </a:prstGeom>
          <a:solidFill>
            <a:schemeClr val="bg1"/>
          </a:solidFill>
          <a:ln w="127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2227" name="TextBox 3"/>
          <p:cNvSpPr txBox="1"/>
          <p:nvPr/>
        </p:nvSpPr>
        <p:spPr>
          <a:xfrm>
            <a:off x="606425" y="657225"/>
            <a:ext cx="2863850" cy="9382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latin typeface="Times New Roman" panose="02020603050405020304" pitchFamily="18" charset="0"/>
                <a:ea typeface="微软雅黑" panose="020B0503020204020204" pitchFamily="34" charset="-122"/>
              </a:rPr>
              <a:t>你能写出上述反应的化学方程式吗？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349500" y="1454150"/>
            <a:ext cx="6688138" cy="2676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0" marR="0" lvl="0" indent="0" algn="just" defTabSz="6858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Mg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H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SO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4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MgSO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4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H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↑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  <a:p>
            <a:pPr marL="0" marR="0" lvl="0" indent="0" algn="just" defTabSz="6858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Na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CO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H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SO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4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Na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SO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4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H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O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CO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↑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  <a:p>
            <a:pPr marL="0" marR="0" lvl="0" indent="0" algn="just" defTabSz="6858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Fe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O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3H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SO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4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Fe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(SO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4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)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3H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O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  <a:p>
            <a:pPr marL="0" marR="0" lvl="0" indent="0" algn="just" defTabSz="6858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BaCl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H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SO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4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BaSO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4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↓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2HCl</a:t>
            </a: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矩形 1"/>
          <p:cNvSpPr/>
          <p:nvPr/>
        </p:nvSpPr>
        <p:spPr>
          <a:xfrm>
            <a:off x="479425" y="374650"/>
            <a:ext cx="1096963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1800" b="1">
                <a:latin typeface="微软雅黑" panose="020B0503020204020204" pitchFamily="34" charset="-122"/>
                <a:ea typeface="微软雅黑" panose="020B0503020204020204" pitchFamily="34" charset="-122"/>
              </a:rPr>
              <a:t>新课学习</a:t>
            </a:r>
          </a:p>
        </p:txBody>
      </p:sp>
      <p:sp>
        <p:nvSpPr>
          <p:cNvPr id="54274" name="矩形 2"/>
          <p:cNvSpPr/>
          <p:nvPr/>
        </p:nvSpPr>
        <p:spPr>
          <a:xfrm>
            <a:off x="3411538" y="742950"/>
            <a:ext cx="1325562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18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浓硫酸用途</a:t>
            </a:r>
          </a:p>
        </p:txBody>
      </p:sp>
      <p:sp>
        <p:nvSpPr>
          <p:cNvPr id="54275" name="矩形 3"/>
          <p:cNvSpPr/>
          <p:nvPr/>
        </p:nvSpPr>
        <p:spPr>
          <a:xfrm>
            <a:off x="1763713" y="1276350"/>
            <a:ext cx="5464175" cy="9207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>
                <a:latin typeface="微软雅黑" panose="020B0503020204020204" pitchFamily="34" charset="-122"/>
                <a:ea typeface="微软雅黑" panose="020B0503020204020204" pitchFamily="34" charset="-122"/>
              </a:rPr>
              <a:t>70%</a:t>
            </a:r>
            <a:r>
              <a:rPr lang="zh-CN" altLang="en-US" sz="1800" b="1">
                <a:latin typeface="微软雅黑" panose="020B0503020204020204" pitchFamily="34" charset="-122"/>
                <a:ea typeface="微软雅黑" panose="020B0503020204020204" pitchFamily="34" charset="-122"/>
              </a:rPr>
              <a:t>以上用于生产化肥，其余用于农药、炸药、医药、染料及冶金、石油化工、轻工、纺织等生产领域</a:t>
            </a:r>
          </a:p>
        </p:txBody>
      </p:sp>
      <p:pic>
        <p:nvPicPr>
          <p:cNvPr id="54276" name="Picture 2"/>
          <p:cNvPicPr>
            <a:picLocks noChangeAspect="1"/>
          </p:cNvPicPr>
          <p:nvPr/>
        </p:nvPicPr>
        <p:blipFill>
          <a:blip r:embed="rId2"/>
          <a:srcRect l="1814" t="8459" r="2280" b="6073"/>
          <a:stretch>
            <a:fillRect/>
          </a:stretch>
        </p:blipFill>
        <p:spPr>
          <a:xfrm>
            <a:off x="1722438" y="2257425"/>
            <a:ext cx="5807075" cy="24844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Box 1"/>
          <p:cNvSpPr txBox="1"/>
          <p:nvPr/>
        </p:nvSpPr>
        <p:spPr>
          <a:xfrm>
            <a:off x="525463" y="290513"/>
            <a:ext cx="7923212" cy="33924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4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(</a:t>
            </a:r>
            <a:r>
              <a:rPr lang="zh-CN" altLang="en-US" sz="2400" b="1" i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贵港中考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) 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硫酸和盐酸都是重要的化工原料，都可用于金属表面的除锈等。请写出硫酸、盐酸与铁锈主要成分反应的化学方程式：</a:t>
            </a:r>
            <a:endParaRPr lang="en-US" altLang="zh-CN" sz="24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u="sng">
                <a:latin typeface="Times New Roman" panose="02020603050405020304" pitchFamily="18" charset="0"/>
                <a:ea typeface="微软雅黑" panose="020B0503020204020204" pitchFamily="34" charset="-122"/>
              </a:rPr>
              <a:t>                                                                                             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；</a:t>
            </a:r>
            <a:endParaRPr lang="en-US" altLang="zh-CN" sz="24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u="sng">
                <a:latin typeface="Times New Roman" panose="02020603050405020304" pitchFamily="18" charset="0"/>
                <a:ea typeface="微软雅黑" panose="020B0503020204020204" pitchFamily="34" charset="-122"/>
              </a:rPr>
              <a:t>                                                                                              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。</a:t>
            </a:r>
          </a:p>
          <a:p>
            <a:pPr>
              <a:lnSpc>
                <a:spcPct val="150000"/>
              </a:lnSpc>
            </a:pPr>
            <a:endParaRPr lang="zh-CN" altLang="en-US" sz="24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2463" y="2444750"/>
            <a:ext cx="7050087" cy="56038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Fe</a:t>
            </a:r>
            <a:r>
              <a:rPr lang="en-US" altLang="zh-CN" sz="3200" b="1" baseline="-250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O</a:t>
            </a:r>
            <a:r>
              <a:rPr lang="en-US" altLang="zh-CN" sz="3200" b="1" baseline="-250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3 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+ 6HCl          2FeCl</a:t>
            </a:r>
            <a:r>
              <a:rPr lang="en-US" altLang="zh-CN" sz="3200" b="1" baseline="-250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3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+ 3H</a:t>
            </a:r>
            <a:r>
              <a:rPr lang="en-US" altLang="zh-CN" sz="3200" b="1" baseline="-250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O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2463" y="1839913"/>
            <a:ext cx="8308975" cy="56038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Fe</a:t>
            </a:r>
            <a:r>
              <a:rPr lang="en-US" altLang="zh-CN" sz="3200" b="1" baseline="-250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O</a:t>
            </a:r>
            <a:r>
              <a:rPr lang="en-US" altLang="zh-CN" sz="3200" b="1" baseline="-250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3 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+ 3H</a:t>
            </a:r>
            <a:r>
              <a:rPr lang="en-US" altLang="zh-CN" sz="3200" b="1" baseline="-250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SO</a:t>
            </a:r>
            <a:r>
              <a:rPr lang="en-US" altLang="zh-CN" sz="3200" b="1" baseline="-250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4 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        Fe</a:t>
            </a:r>
            <a:r>
              <a:rPr lang="en-US" altLang="zh-CN" sz="3200" b="1" baseline="-250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(SO</a:t>
            </a:r>
            <a:r>
              <a:rPr lang="en-US" altLang="zh-CN" sz="3200" b="1" baseline="-250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4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)</a:t>
            </a:r>
            <a:r>
              <a:rPr lang="en-US" altLang="zh-CN" sz="3200" b="1" baseline="-250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3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+ 3H</a:t>
            </a:r>
            <a:r>
              <a:rPr lang="en-US" altLang="zh-CN" sz="3200" b="1" baseline="-2500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O</a:t>
            </a:r>
          </a:p>
        </p:txBody>
      </p:sp>
      <p:grpSp>
        <p:nvGrpSpPr>
          <p:cNvPr id="2" name="组合 7"/>
          <p:cNvGrpSpPr/>
          <p:nvPr/>
        </p:nvGrpSpPr>
        <p:grpSpPr>
          <a:xfrm>
            <a:off x="3606800" y="2082800"/>
            <a:ext cx="727075" cy="76200"/>
            <a:chOff x="3143240" y="3786196"/>
            <a:chExt cx="428628" cy="45867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3143240" y="3786196"/>
              <a:ext cx="428628" cy="158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3143240" y="3830482"/>
              <a:ext cx="428628" cy="158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10"/>
          <p:cNvGrpSpPr/>
          <p:nvPr/>
        </p:nvGrpSpPr>
        <p:grpSpPr>
          <a:xfrm>
            <a:off x="3270250" y="2651125"/>
            <a:ext cx="690563" cy="76200"/>
            <a:chOff x="3143240" y="3786196"/>
            <a:chExt cx="428628" cy="45867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3143240" y="3786196"/>
              <a:ext cx="428628" cy="158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3143240" y="3830482"/>
              <a:ext cx="428628" cy="158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Box 1"/>
          <p:cNvSpPr txBox="1"/>
          <p:nvPr/>
        </p:nvSpPr>
        <p:spPr>
          <a:xfrm>
            <a:off x="349250" y="655638"/>
            <a:ext cx="8259763" cy="339248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(</a:t>
            </a:r>
            <a:r>
              <a:rPr lang="zh-CN" altLang="en-US" sz="2400" b="1" i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贵港中考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) 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盐酸、稀硫酸在水溶液中都能产生</a:t>
            </a: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H</a:t>
            </a:r>
            <a:r>
              <a:rPr lang="en-US" altLang="zh-CN" sz="2400" b="1" baseline="30000">
                <a:latin typeface="Times New Roman" panose="02020603050405020304" pitchFamily="18" charset="0"/>
                <a:ea typeface="微软雅黑" panose="020B0503020204020204" pitchFamily="34" charset="-122"/>
              </a:rPr>
              <a:t>+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，故有许多共同的性质。下列有关叙述正确的是（    ）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A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．打开盛有浓盐酸和浓硫酸的试剂瓶瓶塞，瓶口都有白雾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B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．稀盐酸和稀硫酸都可用于除铁锈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C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．浓盐酸、浓硫酸都可用来干燥氧气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D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．在稀盐酸、稀硫酸中滴加氢氧化钡溶液，都有白色沉淀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19825" y="1225550"/>
            <a:ext cx="301625" cy="5603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B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dur="100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Box 1"/>
          <p:cNvSpPr txBox="1"/>
          <p:nvPr/>
        </p:nvSpPr>
        <p:spPr>
          <a:xfrm>
            <a:off x="798513" y="677863"/>
            <a:ext cx="7939087" cy="39465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3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(</a:t>
            </a:r>
            <a:r>
              <a:rPr lang="zh-CN" altLang="en-US" sz="2400" b="1" i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贵港中考</a:t>
            </a:r>
            <a:r>
              <a:rPr lang="en-US" altLang="zh-CN" sz="2400" b="1" i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)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酸溶液中都含有</a:t>
            </a: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H</a:t>
            </a:r>
            <a:r>
              <a:rPr lang="en-US" altLang="zh-CN" sz="2400" b="1" baseline="30000">
                <a:latin typeface="Times New Roman" panose="02020603050405020304" pitchFamily="18" charset="0"/>
                <a:ea typeface="微软雅黑" panose="020B0503020204020204" pitchFamily="34" charset="-122"/>
              </a:rPr>
              <a:t>+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，因此不同的酸表现出一些共同的性质。下列关于</a:t>
            </a: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CH</a:t>
            </a:r>
            <a:r>
              <a:rPr lang="en-US" altLang="zh-CN" sz="2400" b="1" baseline="-25000">
                <a:latin typeface="Times New Roman" panose="02020603050405020304" pitchFamily="18" charset="0"/>
                <a:ea typeface="微软雅黑" panose="020B0503020204020204" pitchFamily="34" charset="-122"/>
              </a:rPr>
              <a:t>3</a:t>
            </a: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COOH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性质的描述中不属于酸的共同性质的是（</a:t>
            </a: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    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）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A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．能使紫色石蕊溶液变红色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B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．能与碳酸钠反应生成</a:t>
            </a: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CO</a:t>
            </a:r>
            <a:r>
              <a:rPr lang="en-US" altLang="zh-CN" sz="2400" b="1" baseline="-25000"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endParaRPr lang="zh-CN" altLang="en-US" sz="24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C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．能与铝粉反应生成</a:t>
            </a: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H</a:t>
            </a:r>
            <a:r>
              <a:rPr lang="en-US" altLang="zh-CN" sz="2400" b="1" baseline="-25000"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endParaRPr lang="zh-CN" altLang="en-US" sz="24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D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．能与乙醇反应生成</a:t>
            </a: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H</a:t>
            </a:r>
            <a:r>
              <a:rPr lang="en-US" altLang="zh-CN" sz="2400" b="1" baseline="-25000"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O</a:t>
            </a:r>
            <a:endParaRPr lang="zh-CN" altLang="en-US" sz="24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38575" y="1476375"/>
            <a:ext cx="254000" cy="10525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D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dur="100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文本框 1"/>
          <p:cNvSpPr txBox="1"/>
          <p:nvPr/>
        </p:nvSpPr>
        <p:spPr>
          <a:xfrm>
            <a:off x="1193800" y="863600"/>
            <a:ext cx="9017000" cy="34147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3.(</a:t>
            </a:r>
            <a:r>
              <a:rPr lang="zh-CN" altLang="en-US" sz="2400" b="1" i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贵港中考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 </a:t>
            </a: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酸类物质具有相似的化学性质，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本质的原因是（ 　）</a:t>
            </a: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A.</a:t>
            </a: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酸都含有酸根 </a:t>
            </a:r>
            <a:endParaRPr lang="en-US" altLang="zh-CN" sz="24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B.</a:t>
            </a: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酸都能与指示剂作用</a:t>
            </a: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C.</a:t>
            </a: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酸在水溶液中都能解离出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</a:t>
            </a:r>
            <a:r>
              <a:rPr lang="zh-CN" altLang="en-US" sz="2400" b="1" baseline="30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D.</a:t>
            </a: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酸是由多种元素组成的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 flipH="1">
            <a:off x="3397250" y="1524000"/>
            <a:ext cx="233363" cy="5826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2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320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8370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785600" y="124333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1701800" y="941388"/>
          <a:ext cx="5776595" cy="399815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64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1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11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800" b="1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2" marR="68582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800" b="1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浓盐酸</a:t>
                      </a:r>
                    </a:p>
                  </a:txBody>
                  <a:tcPr marL="68582" marR="68582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6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8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颜色</a:t>
                      </a:r>
                    </a:p>
                  </a:txBody>
                  <a:tcPr marL="68582" marR="68582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800" b="1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2" marR="68582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6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8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状态</a:t>
                      </a:r>
                    </a:p>
                  </a:txBody>
                  <a:tcPr marL="68582" marR="68582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800" b="1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2" marR="68582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6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8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气味</a:t>
                      </a:r>
                    </a:p>
                  </a:txBody>
                  <a:tcPr marL="68582" marR="68582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800" b="1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2" marR="68582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06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8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密度</a:t>
                      </a:r>
                    </a:p>
                  </a:txBody>
                  <a:tcPr marL="68582" marR="68582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800" b="1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2" marR="68582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06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8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溶质质量分数</a:t>
                      </a:r>
                    </a:p>
                  </a:txBody>
                  <a:tcPr marL="68582" marR="68582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800" b="1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2" marR="68582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06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8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打开瓶塞现象</a:t>
                      </a:r>
                    </a:p>
                  </a:txBody>
                  <a:tcPr marL="68582" marR="68582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800" b="1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2" marR="68582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06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18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其他</a:t>
                      </a:r>
                    </a:p>
                  </a:txBody>
                  <a:tcPr marL="68582" marR="68582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1800" b="1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2" marR="68582" marT="34290" marB="3429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7438" name="矩形 1"/>
          <p:cNvSpPr/>
          <p:nvPr/>
        </p:nvSpPr>
        <p:spPr>
          <a:xfrm>
            <a:off x="287338" y="357188"/>
            <a:ext cx="1808162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3200" b="1" i="1">
                <a:latin typeface="微软雅黑" panose="020B0503020204020204" pitchFamily="34" charset="-122"/>
                <a:ea typeface="微软雅黑" panose="020B0503020204020204" pitchFamily="34" charset="-122"/>
              </a:rPr>
              <a:t>知识回顾</a:t>
            </a:r>
          </a:p>
        </p:txBody>
      </p:sp>
      <p:sp>
        <p:nvSpPr>
          <p:cNvPr id="5" name="Text Box 47"/>
          <p:cNvSpPr txBox="1"/>
          <p:nvPr/>
        </p:nvSpPr>
        <p:spPr>
          <a:xfrm>
            <a:off x="4830763" y="4046538"/>
            <a:ext cx="9715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白雾</a:t>
            </a:r>
          </a:p>
        </p:txBody>
      </p:sp>
      <p:sp>
        <p:nvSpPr>
          <p:cNvPr id="6" name="Text Box 51"/>
          <p:cNvSpPr txBox="1"/>
          <p:nvPr/>
        </p:nvSpPr>
        <p:spPr>
          <a:xfrm>
            <a:off x="4587875" y="2597150"/>
            <a:ext cx="1719263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刺激性气味</a:t>
            </a:r>
          </a:p>
        </p:txBody>
      </p:sp>
      <p:sp>
        <p:nvSpPr>
          <p:cNvPr id="7" name="Text Box 53"/>
          <p:cNvSpPr txBox="1"/>
          <p:nvPr/>
        </p:nvSpPr>
        <p:spPr>
          <a:xfrm>
            <a:off x="4627563" y="3057525"/>
            <a:ext cx="18986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1.19g/mL</a:t>
            </a:r>
          </a:p>
        </p:txBody>
      </p:sp>
      <p:sp>
        <p:nvSpPr>
          <p:cNvPr id="8" name="Text Box 54"/>
          <p:cNvSpPr txBox="1"/>
          <p:nvPr/>
        </p:nvSpPr>
        <p:spPr>
          <a:xfrm>
            <a:off x="4587875" y="3517900"/>
            <a:ext cx="1979613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36%</a:t>
            </a:r>
            <a:r>
              <a:rPr lang="zh-CN" altLang="en-US"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38%</a:t>
            </a:r>
          </a:p>
        </p:txBody>
      </p:sp>
      <p:sp>
        <p:nvSpPr>
          <p:cNvPr id="9" name="Text Box 56"/>
          <p:cNvSpPr txBox="1"/>
          <p:nvPr/>
        </p:nvSpPr>
        <p:spPr>
          <a:xfrm>
            <a:off x="4913313" y="1598613"/>
            <a:ext cx="808037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无色</a:t>
            </a:r>
          </a:p>
        </p:txBody>
      </p:sp>
      <p:sp>
        <p:nvSpPr>
          <p:cNvPr id="10" name="Text Box 57"/>
          <p:cNvSpPr txBox="1"/>
          <p:nvPr/>
        </p:nvSpPr>
        <p:spPr>
          <a:xfrm>
            <a:off x="4776788" y="2136775"/>
            <a:ext cx="1081087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液体</a:t>
            </a:r>
          </a:p>
        </p:txBody>
      </p:sp>
      <p:sp>
        <p:nvSpPr>
          <p:cNvPr id="11" name="矩形 10"/>
          <p:cNvSpPr/>
          <p:nvPr/>
        </p:nvSpPr>
        <p:spPr>
          <a:xfrm>
            <a:off x="3798888" y="4554538"/>
            <a:ext cx="38798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工业品为黄色（含有</a:t>
            </a:r>
            <a:r>
              <a:rPr lang="en-US" altLang="zh-CN"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Fe</a:t>
            </a:r>
            <a:r>
              <a:rPr lang="en-US" altLang="zh-CN" sz="2400" b="1" baseline="30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3+</a:t>
            </a:r>
            <a:r>
              <a:rPr lang="zh-CN" altLang="en-US"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0194" y="1362710"/>
            <a:ext cx="3240406" cy="32397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4" name="矩形 4"/>
          <p:cNvSpPr/>
          <p:nvPr/>
        </p:nvSpPr>
        <p:spPr>
          <a:xfrm>
            <a:off x="1308100" y="727075"/>
            <a:ext cx="6764338" cy="830263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化学实验室中常见的盐酸，具有哪些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化学性质？</a:t>
            </a:r>
            <a:endParaRPr lang="zh-CN" altLang="en-US" sz="24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矩形 1"/>
          <p:cNvSpPr/>
          <p:nvPr/>
        </p:nvSpPr>
        <p:spPr>
          <a:xfrm>
            <a:off x="2093913" y="422275"/>
            <a:ext cx="4956175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/>
          <a:p>
            <a:pPr algn="ctr"/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探究活动</a:t>
            </a:r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盐酸能与哪些物质发生反应</a:t>
            </a:r>
            <a:endParaRPr lang="zh-CN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2" name="矩形 1"/>
          <p:cNvSpPr/>
          <p:nvPr/>
        </p:nvSpPr>
        <p:spPr>
          <a:xfrm>
            <a:off x="420688" y="828675"/>
            <a:ext cx="146208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探究活动</a:t>
            </a:r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1:</a:t>
            </a:r>
            <a:endParaRPr lang="zh-CN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483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7463" y="1331913"/>
            <a:ext cx="4227512" cy="32813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圆角矩形 8"/>
          <p:cNvSpPr/>
          <p:nvPr/>
        </p:nvSpPr>
        <p:spPr>
          <a:xfrm>
            <a:off x="669925" y="1331913"/>
            <a:ext cx="7802563" cy="3613150"/>
          </a:xfrm>
          <a:prstGeom prst="roundRect">
            <a:avLst/>
          </a:prstGeom>
          <a:solidFill>
            <a:schemeClr val="accent3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97013" y="2022475"/>
            <a:ext cx="6149975" cy="6461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  稀盐酸能使紫色石蕊试液变为红色；</a:t>
            </a:r>
          </a:p>
        </p:txBody>
      </p:sp>
      <p:sp>
        <p:nvSpPr>
          <p:cNvPr id="14" name="矩形 13"/>
          <p:cNvSpPr/>
          <p:nvPr/>
        </p:nvSpPr>
        <p:spPr>
          <a:xfrm>
            <a:off x="1497013" y="2849563"/>
            <a:ext cx="6149975" cy="64611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  稀盐酸不能使无色酚酞试液变色。</a:t>
            </a:r>
            <a:endParaRPr lang="zh-CN" altLang="en-US" sz="24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1"/>
          <p:cNvSpPr>
            <a:spLocks noChangeArrowheads="1"/>
          </p:cNvSpPr>
          <p:nvPr/>
        </p:nvSpPr>
        <p:spPr bwMode="auto">
          <a:xfrm>
            <a:off x="403225" y="528638"/>
            <a:ext cx="1905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探究活动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:</a:t>
            </a:r>
            <a:endParaRPr kumimoji="0" lang="zh-CN" altLang="zh-CN" sz="2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2530" name="矩形 1"/>
          <p:cNvSpPr/>
          <p:nvPr/>
        </p:nvSpPr>
        <p:spPr>
          <a:xfrm>
            <a:off x="2093913" y="392113"/>
            <a:ext cx="6456362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lstStyle/>
          <a:p>
            <a:pPr algn="ctr"/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探究活动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b="1">
                <a:latin typeface="Times New Roman" panose="02020603050405020304" pitchFamily="18" charset="0"/>
                <a:ea typeface="微软雅黑" panose="020B0503020204020204" pitchFamily="34" charset="-122"/>
              </a:rPr>
              <a:t>盐酸能与哪些物质发生反应</a:t>
            </a:r>
            <a:endParaRPr lang="zh-CN" altLang="zh-CN" sz="24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944178"/>
              </p:ext>
            </p:extLst>
          </p:nvPr>
        </p:nvGraphicFramePr>
        <p:xfrm>
          <a:off x="1769533" y="1774827"/>
          <a:ext cx="4741334" cy="2858897"/>
        </p:xfrm>
        <a:graphic>
          <a:graphicData uri="http://schemas.openxmlformats.org/drawingml/2006/table">
            <a:tbl>
              <a:tblPr/>
              <a:tblGrid>
                <a:gridCol w="132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57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8955">
                <a:tc>
                  <a:txBody>
                    <a:bodyPr/>
                    <a:lstStyle/>
                    <a:p>
                      <a:pPr indent="0" algn="ctr">
                        <a:lnSpc>
                          <a:spcPct val="200000"/>
                        </a:lnSpc>
                        <a:spcAft>
                          <a:spcPct val="0"/>
                        </a:spcAft>
                      </a:pPr>
                      <a:r>
                        <a:rPr lang="zh-CN" sz="2400" b="1" kern="0">
                          <a:latin typeface="+mn-ea"/>
                          <a:ea typeface="+mn-ea"/>
                          <a:cs typeface="Calibri" panose="020F0502020204030204"/>
                        </a:rPr>
                        <a:t>物质</a:t>
                      </a:r>
                    </a:p>
                  </a:txBody>
                  <a:tcPr marL="68583" marR="685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200000"/>
                        </a:lnSpc>
                        <a:spcAft>
                          <a:spcPct val="0"/>
                        </a:spcAft>
                      </a:pPr>
                      <a:r>
                        <a:rPr lang="zh-CN" sz="2400" b="1" kern="0">
                          <a:latin typeface="+mn-ea"/>
                          <a:ea typeface="+mn-ea"/>
                          <a:cs typeface="Calibri" panose="020F0502020204030204"/>
                        </a:rPr>
                        <a:t>镁条</a:t>
                      </a:r>
                    </a:p>
                  </a:txBody>
                  <a:tcPr marL="68583" marR="685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200000"/>
                        </a:lnSpc>
                        <a:spcAft>
                          <a:spcPct val="0"/>
                        </a:spcAft>
                      </a:pPr>
                      <a:r>
                        <a:rPr lang="zh-CN" sz="2400" b="1" kern="0">
                          <a:latin typeface="+mn-ea"/>
                          <a:ea typeface="+mn-ea"/>
                          <a:cs typeface="Calibri" panose="020F0502020204030204"/>
                        </a:rPr>
                        <a:t>碳酸钠粉末</a:t>
                      </a:r>
                    </a:p>
                  </a:txBody>
                  <a:tcPr marL="68583" marR="685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7740"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zh-CN" sz="2400" b="1" kern="0">
                          <a:latin typeface="+mn-ea"/>
                          <a:ea typeface="+mn-ea"/>
                          <a:cs typeface="Calibri" panose="020F0502020204030204"/>
                        </a:rPr>
                        <a:t>加入盐酸后的现象</a:t>
                      </a:r>
                    </a:p>
                  </a:txBody>
                  <a:tcPr marL="68583" marR="685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200000"/>
                        </a:lnSpc>
                        <a:spcAft>
                          <a:spcPct val="0"/>
                        </a:spcAft>
                      </a:pPr>
                      <a:endParaRPr lang="zh-CN" sz="2400" b="1" kern="100">
                        <a:latin typeface="+mn-ea"/>
                        <a:ea typeface="+mn-ea"/>
                        <a:cs typeface="Times New Roman" panose="02020603050405020304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200000"/>
                        </a:lnSpc>
                        <a:spcAft>
                          <a:spcPct val="0"/>
                        </a:spcAft>
                      </a:pPr>
                      <a:endParaRPr lang="zh-CN" sz="2400" b="1" kern="100">
                        <a:latin typeface="+mn-ea"/>
                        <a:ea typeface="+mn-ea"/>
                        <a:cs typeface="Times New Roman" panose="02020603050405020304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959629" y="2484438"/>
            <a:ext cx="1766888" cy="20621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marL="0" marR="0" lvl="0" indent="0" algn="ctr" defTabSz="6858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镁条溶</a:t>
            </a:r>
          </a:p>
          <a:p>
            <a:pPr marL="0" marR="0" lvl="0" indent="0" algn="ctr" defTabSz="6858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解，有</a:t>
            </a:r>
          </a:p>
          <a:p>
            <a:pPr marL="0" marR="0" lvl="0" indent="0" algn="ctr" defTabSz="6858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大量气</a:t>
            </a:r>
          </a:p>
          <a:p>
            <a:pPr marL="0" marR="0" lvl="0" indent="0" algn="ctr" defTabSz="6858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泡产生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726517" y="2655094"/>
            <a:ext cx="1784350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0" marR="0" lvl="0" indent="0" algn="ctr" defTabSz="6858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有大量气泡产生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9850" y="989013"/>
            <a:ext cx="8774113" cy="706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0" marR="0" lvl="0" indent="0" algn="just" defTabSz="6858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向分别盛有镁条、碳酸钠（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Na</a:t>
            </a:r>
            <a:r>
              <a:rPr kumimoji="0" lang="en-US" sz="20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CO</a:t>
            </a:r>
            <a:r>
              <a:rPr kumimoji="0" lang="en-US" sz="20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）粉末、生锈铁钉、硝酸银（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AgNO</a:t>
            </a:r>
            <a:r>
              <a:rPr kumimoji="0" lang="en-US" sz="20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）溶液、氯化钡（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BaCl</a:t>
            </a:r>
            <a:r>
              <a:rPr kumimoji="0" lang="en-US" sz="2000" b="1" i="0" u="none" strike="noStrike" kern="1200" cap="none" spc="0" normalizeH="0" baseline="-25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）溶液的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支试管中各加入少量稀盐酸，观察并记录现象。</a:t>
            </a:r>
            <a:endParaRPr kumimoji="0" lang="zh-CN" altLang="zh-CN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898525" y="1249363"/>
          <a:ext cx="7157750" cy="2534285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35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22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955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8955"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00000"/>
                        </a:lnSpc>
                        <a:spcAft>
                          <a:spcPct val="0"/>
                        </a:spcAft>
                        <a:buNone/>
                      </a:pPr>
                      <a:r>
                        <a:rPr lang="zh-CN" sz="2400" b="1" kern="0">
                          <a:latin typeface="+mn-ea"/>
                          <a:cs typeface="Calibri" panose="020F0502020204030204"/>
                          <a:sym typeface="+mn-ea"/>
                        </a:rPr>
                        <a:t>物质</a:t>
                      </a:r>
                      <a:endParaRPr lang="zh-CN" altLang="en-US" sz="2400" b="1" kern="0">
                        <a:latin typeface="+mn-ea"/>
                        <a:ea typeface="+mn-ea"/>
                        <a:cs typeface="Calibri" panose="020F0502020204030204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zh-CN" sz="2400" b="1" kern="0">
                          <a:latin typeface="+mn-ea"/>
                          <a:ea typeface="+mn-ea"/>
                          <a:cs typeface="Calibri" panose="020F0502020204030204"/>
                        </a:rPr>
                        <a:t>生锈铁钉</a:t>
                      </a:r>
                    </a:p>
                  </a:txBody>
                  <a:tcPr marL="68583" marR="685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zh-CN" sz="2400" b="1" kern="0">
                          <a:latin typeface="+mn-ea"/>
                          <a:ea typeface="+mn-ea"/>
                          <a:cs typeface="Calibri" panose="020F0502020204030204"/>
                        </a:rPr>
                        <a:t>硝酸银溶液</a:t>
                      </a:r>
                    </a:p>
                  </a:txBody>
                  <a:tcPr marL="68583" marR="685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r>
                        <a:rPr lang="zh-CN" sz="2400" b="1" kern="0">
                          <a:latin typeface="+mn-ea"/>
                          <a:ea typeface="+mn-ea"/>
                          <a:cs typeface="Calibri" panose="020F0502020204030204"/>
                        </a:rPr>
                        <a:t>氯化钡溶液</a:t>
                      </a:r>
                    </a:p>
                  </a:txBody>
                  <a:tcPr marL="68583" marR="685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5330"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00000"/>
                        </a:lnSpc>
                        <a:spcAft>
                          <a:spcPct val="0"/>
                        </a:spcAft>
                        <a:buNone/>
                      </a:pPr>
                      <a:r>
                        <a:rPr lang="zh-CN" sz="2400" b="1" kern="0">
                          <a:latin typeface="+mn-ea"/>
                          <a:cs typeface="Calibri" panose="020F0502020204030204"/>
                          <a:sym typeface="+mn-ea"/>
                        </a:rPr>
                        <a:t>加入盐酸后</a:t>
                      </a:r>
                    </a:p>
                    <a:p>
                      <a:pPr indent="0" algn="ctr" fontAlgn="auto">
                        <a:lnSpc>
                          <a:spcPct val="100000"/>
                        </a:lnSpc>
                        <a:spcAft>
                          <a:spcPct val="0"/>
                        </a:spcAft>
                        <a:buNone/>
                      </a:pPr>
                      <a:r>
                        <a:rPr lang="zh-CN" sz="2400" b="1" kern="0">
                          <a:latin typeface="+mn-ea"/>
                          <a:cs typeface="Calibri" panose="020F0502020204030204"/>
                          <a:sym typeface="+mn-ea"/>
                        </a:rPr>
                        <a:t>的现象</a:t>
                      </a:r>
                      <a:endParaRPr lang="en-US" altLang="zh-CN" sz="2400" b="1" kern="100">
                        <a:latin typeface="+mn-ea"/>
                        <a:ea typeface="+mn-ea"/>
                        <a:cs typeface="Times New Roman" panose="02020603050405020304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endParaRPr lang="en-US" altLang="zh-CN" sz="2400" b="1" kern="100">
                        <a:latin typeface="+mn-ea"/>
                        <a:ea typeface="+mn-ea"/>
                        <a:cs typeface="Times New Roman" panose="02020603050405020304"/>
                      </a:endParaRPr>
                    </a:p>
                    <a:p>
                      <a:pPr indent="0" algn="ctr">
                        <a:lnSpc>
                          <a:spcPct val="200000"/>
                        </a:lnSpc>
                        <a:spcAft>
                          <a:spcPct val="0"/>
                        </a:spcAft>
                      </a:pPr>
                      <a:endParaRPr lang="en-US" altLang="zh-CN" sz="2400" b="1" kern="100">
                        <a:latin typeface="+mn-ea"/>
                        <a:ea typeface="+mn-ea"/>
                        <a:cs typeface="Times New Roman" panose="02020603050405020304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endParaRPr lang="zh-CN" sz="2400" b="1" kern="100">
                        <a:latin typeface="+mn-ea"/>
                        <a:ea typeface="+mn-ea"/>
                        <a:cs typeface="Times New Roman" panose="02020603050405020304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00000"/>
                        </a:lnSpc>
                        <a:spcAft>
                          <a:spcPct val="0"/>
                        </a:spcAft>
                      </a:pPr>
                      <a:endParaRPr lang="zh-CN" sz="2400" b="1" kern="100">
                        <a:latin typeface="+mn-ea"/>
                        <a:ea typeface="+mn-ea"/>
                        <a:cs typeface="Times New Roman" panose="02020603050405020304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矩形 2">
            <a:extLst>
              <a:ext uri="{FF2B5EF4-FFF2-40B4-BE49-F238E27FC236}">
                <a16:creationId xmlns:a16="http://schemas.microsoft.com/office/drawing/2014/main" id="{693B120F-234E-401C-85EB-0ECA5B2268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8546" y="1721485"/>
            <a:ext cx="1463675" cy="20621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marL="0" marR="0" lvl="0" indent="0" algn="ctr" defTabSz="6858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铁锈溶解，溶液变为黄色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8AB3A858-89B8-45EB-8751-E2B5EF21B1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7400" y="1968341"/>
            <a:ext cx="1644650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0" marR="0" lvl="0" indent="0" algn="ctr" defTabSz="6858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有白色沉淀生成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D2D4A58B-149B-4631-A1C3-C5F264B0BC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8425" y="1968341"/>
            <a:ext cx="1847850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无明显现象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013" y="2474913"/>
            <a:ext cx="1236662" cy="1828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云形标注 2"/>
          <p:cNvSpPr/>
          <p:nvPr/>
        </p:nvSpPr>
        <p:spPr>
          <a:xfrm>
            <a:off x="188913" y="139700"/>
            <a:ext cx="3471863" cy="1887538"/>
          </a:xfrm>
          <a:prstGeom prst="cloudCallout">
            <a:avLst>
              <a:gd name="adj1" fmla="val -44896"/>
              <a:gd name="adj2" fmla="val 44390"/>
            </a:avLst>
          </a:prstGeom>
          <a:solidFill>
            <a:schemeClr val="bg1"/>
          </a:solidFill>
          <a:ln w="127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5603" name="TextBox 3"/>
          <p:cNvSpPr txBox="1"/>
          <p:nvPr/>
        </p:nvSpPr>
        <p:spPr>
          <a:xfrm>
            <a:off x="481013" y="400050"/>
            <a:ext cx="2887662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lstStyle/>
          <a:p>
            <a:r>
              <a:rPr lang="zh-CN" altLang="en-US" sz="1800" b="1">
                <a:latin typeface="Times New Roman" panose="02020603050405020304" pitchFamily="18" charset="0"/>
                <a:ea typeface="微软雅黑" panose="020B0503020204020204" pitchFamily="34" charset="-122"/>
              </a:rPr>
              <a:t>金属镁、碳酸钠、铁锈、硝酸银溶液都能在常温下与盐酸发生反应，你能写出它们反应的化学方程式吗？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557463" y="1576388"/>
            <a:ext cx="6459538" cy="2676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0" marR="0" lvl="0" indent="0" algn="just" defTabSz="6858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Mg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2HCl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MgCl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H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↑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  <a:p>
            <a:pPr marL="0" marR="0" lvl="0" indent="0" algn="just" defTabSz="6858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Na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CO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2HCl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2NaCl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H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O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CO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↑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  <a:p>
            <a:pPr marL="0" marR="0" lvl="0" indent="0" algn="just" defTabSz="6858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Fe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O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6HCl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FeCl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3H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O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  <a:p>
            <a:pPr marL="0" marR="0" lvl="0" indent="0" algn="just" defTabSz="6858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AgNO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800" b="1" i="0" u="none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HCl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kumimoji="0" lang="en-US" sz="2800" b="1" i="0" u="none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AgCl↓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HNO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350" y="2774950"/>
            <a:ext cx="1238250" cy="1827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云形标注 5"/>
          <p:cNvSpPr/>
          <p:nvPr/>
        </p:nvSpPr>
        <p:spPr>
          <a:xfrm>
            <a:off x="387350" y="357188"/>
            <a:ext cx="3473450" cy="2543175"/>
          </a:xfrm>
          <a:prstGeom prst="cloudCallout">
            <a:avLst>
              <a:gd name="adj1" fmla="val -34972"/>
              <a:gd name="adj2" fmla="val 45318"/>
            </a:avLst>
          </a:prstGeom>
          <a:solidFill>
            <a:schemeClr val="bg1"/>
          </a:solidFill>
          <a:ln w="127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8163" y="815975"/>
            <a:ext cx="3017837" cy="1454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latin typeface="Times New Roman" panose="02020603050405020304" pitchFamily="18" charset="0"/>
                <a:ea typeface="微软雅黑" panose="020B0503020204020204" pitchFamily="34" charset="-122"/>
              </a:rPr>
              <a:t>仔细观察稀盐酸与硝酸银溶液反应的化学方程式，你发现它们有何特点？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860800" y="1316038"/>
            <a:ext cx="5724525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0" marR="0" lvl="0" indent="0" algn="just" defTabSz="6858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AgNO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800" b="1" i="0" u="none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HCl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kumimoji="0" lang="en-US" sz="2800" b="1" i="0" u="none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AgCl↓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HNO</a:t>
            </a:r>
            <a:r>
              <a:rPr kumimoji="0" lang="en-US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135563" y="627063"/>
            <a:ext cx="3900488" cy="2860675"/>
          </a:xfrm>
          <a:prstGeom prst="rect">
            <a:avLst/>
          </a:prstGeom>
          <a:ln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0" marR="0" lvl="0" indent="0" algn="just" defTabSz="685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它是发生在溶液中，且是由</a:t>
            </a:r>
          </a:p>
          <a:p>
            <a:pPr marL="0" marR="0" lvl="0" indent="0" algn="just" defTabSz="685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两种化合物相互交换成分，</a:t>
            </a:r>
          </a:p>
          <a:p>
            <a:pPr marL="0" marR="0" lvl="0" indent="0" algn="just" defTabSz="685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生成了另外两种化合物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的反</a:t>
            </a:r>
          </a:p>
          <a:p>
            <a:pPr marL="0" marR="0" lvl="0" indent="0" algn="just" defTabSz="685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应，这样的反应叫做</a:t>
            </a:r>
          </a:p>
          <a:p>
            <a:pPr marL="0" marR="0" lvl="0" indent="0" algn="just" defTabSz="685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复分解反应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。</a:t>
            </a:r>
          </a:p>
        </p:txBody>
      </p:sp>
      <p:sp>
        <p:nvSpPr>
          <p:cNvPr id="2" name="Text Box 8"/>
          <p:cNvSpPr txBox="1"/>
          <p:nvPr/>
        </p:nvSpPr>
        <p:spPr>
          <a:xfrm>
            <a:off x="1428750" y="3592513"/>
            <a:ext cx="6284913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可表示为：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AB+CD=AD+CB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  <p:cond evt="onBegin" delay="0">
                          <p:tn val="19"/>
                        </p:cond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xit" presetSubtype="4" dur="5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xit" presetSubtype="4" dur="5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xit" presetSubtype="4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5" presetClass="path" presetSubtype="0" dur="200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181 -0.004815 L -0.401806 -0.003827" pathEditMode="relative" rAng="0" ptsTypes="">
                                      <p:cBhvr>
                                        <p:cTn id="3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  <p:cond evt="onBegin" delay="0">
                          <p:tn val="32"/>
                        </p:cond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  <p:cond evt="onBegin" delay="0">
                          <p:tn val="52"/>
                        </p:cond>
                      </p:stCondLst>
                      <p:childTnLst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/>
      <p:bldP spid="7" grpId="1"/>
      <p:bldP spid="8" grpId="0" build="allAtOnce"/>
      <p:bldP spid="8" grpId="1" build="allAtOnce"/>
      <p:bldP spid="9" grpId="0" uiExpand="1" build="allAtOnce" animBg="1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2.07.31"/>
  <p:tag name="AS_TITLE" val="Aspose.Slides for Java"/>
  <p:tag name="AS_VERSION" val="22.7"/>
  <p:tag name="COMMONDATA" val="eyJoZGlkIjoiZTBiZDUwYmI5YzQ1MTZkMTlmMTkxNTY1MzQ1OWU1MTEifQ=="/>
  <p:tag name="KSO_WPP_MARK_KEY" val="04a14387-f8e9-48cb-8013-92376725fc0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6-1.pot [兼容模式]" id="{E48CD47E-A00C-4E9F-84DB-AC9C5B9562AE}" vid="{010C159F-DC2E-4F52-930A-859569092D9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6-2</Template>
  <TotalTime>1</TotalTime>
  <Words>2008</Words>
  <Application>Microsoft Office PowerPoint</Application>
  <PresentationFormat>全屏显示(16:9)</PresentationFormat>
  <Paragraphs>244</Paragraphs>
  <Slides>29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7" baseType="lpstr">
      <vt:lpstr>黑体</vt:lpstr>
      <vt:lpstr>宋体</vt:lpstr>
      <vt:lpstr>微软雅黑</vt:lpstr>
      <vt:lpstr>Arial</vt:lpstr>
      <vt:lpstr>Calibri</vt:lpstr>
      <vt:lpstr>Times New Roman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7.1 酸及其性质 2022-2023学年九年级下册鲁教版化学.pptx</dc:title>
  <cp:lastModifiedBy>云 王</cp:lastModifiedBy>
  <cp:revision>2</cp:revision>
  <cp:lastPrinted>2022-12-09T14:24:55Z</cp:lastPrinted>
  <dcterms:created xsi:type="dcterms:W3CDTF">2022-12-09T14:24:55Z</dcterms:created>
  <dcterms:modified xsi:type="dcterms:W3CDTF">2022-12-27T06:06:35Z</dcterms:modified>
  <cp:category>pptx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