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7" r:id="rId3"/>
    <p:sldId id="257" r:id="rId4"/>
    <p:sldId id="270" r:id="rId5"/>
    <p:sldId id="258" r:id="rId6"/>
    <p:sldId id="272" r:id="rId7"/>
    <p:sldId id="271" r:id="rId8"/>
    <p:sldId id="259" r:id="rId9"/>
    <p:sldId id="266" r:id="rId10"/>
    <p:sldId id="268" r:id="rId11"/>
    <p:sldId id="261" r:id="rId12"/>
    <p:sldId id="260" r:id="rId13"/>
    <p:sldId id="265" r:id="rId14"/>
    <p:sldId id="269" r:id="rId15"/>
    <p:sldId id="262" r:id="rId16"/>
    <p:sldId id="263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8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E19B2B-429A-432C-B09D-1B9E3966B2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BB787D-2DCA-4182-B1F0-F8110484CB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B8CABB-BE88-4D0F-9561-92E93DEE15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17C24D-1964-4632-9450-93C5A3D65A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B8CABB-BE88-4D0F-9561-92E93DEE15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17C24D-1964-4632-9450-93C5A3D65ADD}" type="slidenum">
              <a:rPr lang="zh-CN" altLang="en-US" smtClean="0"/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B8CABB-BE88-4D0F-9561-92E93DEE15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17C24D-1964-4632-9450-93C5A3D65A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B8CABB-BE88-4D0F-9561-92E93DEE15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17C24D-1964-4632-9450-93C5A3D65ADD}" type="slidenum">
              <a:rPr lang="zh-CN" altLang="en-US" smtClean="0"/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B8CABB-BE88-4D0F-9561-92E93DEE15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17C24D-1964-4632-9450-93C5A3D65A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C93FE0-138F-4B37-886D-78ADC1614B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C19A03-4F1D-43B0-96FF-D0233DC518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B8CABB-BE88-4D0F-9561-92E93DEE15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17C24D-1964-4632-9450-93C5A3D65A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BBE187-56B7-4E72-8EEE-40C0A34A46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CC42FB-0222-456D-B5B1-FBF9C4C1EC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80A35A-1EE1-411E-B17D-FD1FC3D4F6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DA8944-DECC-402D-8889-E419E4C021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658832-BAC5-492B-8C7C-9F2E27BD57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7CB4ED-0D5D-4802-A9DD-2A452B8CFF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8C26E9-4A03-4954-A695-972E5C9D40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CD2F1C-1739-4C09-8195-551EDBFC5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21A517-6AB8-4291-AB87-8A1AE4698B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5C032-9C96-4370-AFF3-0524F5884B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012E44-A15B-4522-A427-4E6033EEBD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293B8D-9257-42D6-8E31-090B141DC9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43CC0F-9EEB-481E-8634-073760C83C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2B14D4-6DE3-4632-9295-B6FDFF42F3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C56C58-01EA-4979-8BAD-8CA48E9F31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FAEA11-95BB-41AD-9032-4E2B16AE3A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3B8CABB-BE88-4D0F-9561-92E93DEE15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BD17C24D-1964-4632-9450-93C5A3D65A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E4BD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539750" y="1557338"/>
            <a:ext cx="3960813" cy="360045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B050"/>
              </a:solidFill>
            </a:endParaRPr>
          </a:p>
        </p:txBody>
      </p:sp>
      <p:pic>
        <p:nvPicPr>
          <p:cNvPr id="13315" name="Picture 2" descr="C:\Users\Administrator\AppData\Roaming\Tencent\Users\78677658\QQ\WinTemp\RichOle\0$D7)0LZFXE11SH4F}VTKHN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1700213"/>
            <a:ext cx="35052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0" y="5661025"/>
            <a:ext cx="9144000" cy="8636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318" name="图片 12" descr="QQ图片2017082214095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3644900"/>
            <a:ext cx="3021013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3" descr="C:\Users\Administrator\AppData\Roaming\Tencent\Users\78677658\QQ\WinTemp\RichOle\3~GH9G@XFE`)O$DRC}]B`K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1196975"/>
            <a:ext cx="3917950" cy="245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1438" y="188913"/>
            <a:ext cx="4213225" cy="6477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</a:rPr>
              <a:t>① </a:t>
            </a:r>
            <a:r>
              <a:rPr lang="zh-CN" altLang="en-US" sz="2400" b="1" dirty="0">
                <a:solidFill>
                  <a:srgbClr val="92D050"/>
                </a:solidFill>
              </a:rPr>
              <a:t>  </a:t>
            </a:r>
            <a:r>
              <a:rPr lang="zh-CN" altLang="en-US" sz="2400" b="1" dirty="0"/>
              <a:t>让我们从观察开始</a:t>
            </a:r>
            <a:endParaRPr lang="zh-CN" altLang="en-US" sz="2400" b="1" dirty="0"/>
          </a:p>
        </p:txBody>
      </p:sp>
      <p:pic>
        <p:nvPicPr>
          <p:cNvPr id="22530" name="Picture 1" descr="C:\Users\Administrator\AppData\Roaming\Tencent\Users\78677658\QQ\WinTemp\RichOle\ISNZ%F3K`R%BSK2{K1AGCOR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8888" y="1125538"/>
            <a:ext cx="6748462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Administrator\AppData\Roaming\Tencent\Users\78677658\QQ\WinTemp\RichOle\TE3(BQS8AA8EBW}V~J~5LNC.png"/>
          <p:cNvPicPr>
            <a:picLocks noChangeAspect="1" noChangeArrowheads="1"/>
          </p:cNvPicPr>
          <p:nvPr/>
        </p:nvPicPr>
        <p:blipFill rotWithShape="1">
          <a:blip r:embed="rId1"/>
          <a:srcRect l="5102" r="4081"/>
          <a:stretch>
            <a:fillRect/>
          </a:stretch>
        </p:blipFill>
        <p:spPr bwMode="auto">
          <a:xfrm>
            <a:off x="395536" y="1988840"/>
            <a:ext cx="688176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 5"/>
          <p:cNvSpPr/>
          <p:nvPr/>
        </p:nvSpPr>
        <p:spPr>
          <a:xfrm>
            <a:off x="71438" y="188913"/>
            <a:ext cx="4213225" cy="6477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</a:rPr>
              <a:t>① </a:t>
            </a:r>
            <a:r>
              <a:rPr lang="zh-CN" altLang="en-US" sz="2400" b="1" dirty="0">
                <a:solidFill>
                  <a:srgbClr val="92D050"/>
                </a:solidFill>
              </a:rPr>
              <a:t>  </a:t>
            </a:r>
            <a:r>
              <a:rPr lang="zh-CN" altLang="en-US" sz="2400" b="1" dirty="0"/>
              <a:t>让我们从观察开始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 descr="C:\Users\Administrator\AppData\Roaming\Tencent\Users\78677658\QQ\WinTemp\RichOle\5J27UEZH3DRKB`E@Z_XDSVS.png"/>
          <p:cNvPicPr>
            <a:picLocks noChangeAspect="1" noChangeArrowheads="1"/>
          </p:cNvPicPr>
          <p:nvPr/>
        </p:nvPicPr>
        <p:blipFill>
          <a:blip r:embed="rId1"/>
          <a:srcRect b="47620"/>
          <a:stretch>
            <a:fillRect/>
          </a:stretch>
        </p:blipFill>
        <p:spPr bwMode="auto">
          <a:xfrm>
            <a:off x="755650" y="1773238"/>
            <a:ext cx="75342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 5"/>
          <p:cNvSpPr/>
          <p:nvPr/>
        </p:nvSpPr>
        <p:spPr>
          <a:xfrm>
            <a:off x="71438" y="188913"/>
            <a:ext cx="4213225" cy="6477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</a:rPr>
              <a:t>① </a:t>
            </a:r>
            <a:r>
              <a:rPr lang="zh-CN" altLang="en-US" sz="2400" b="1" dirty="0">
                <a:solidFill>
                  <a:srgbClr val="92D050"/>
                </a:solidFill>
              </a:rPr>
              <a:t>  </a:t>
            </a:r>
            <a:r>
              <a:rPr lang="zh-CN" altLang="en-US" sz="2400" b="1" dirty="0"/>
              <a:t>让我们从观察开始</a:t>
            </a:r>
            <a:endParaRPr lang="zh-CN" altLang="en-US" sz="2400" b="1" dirty="0"/>
          </a:p>
        </p:txBody>
      </p:sp>
      <p:pic>
        <p:nvPicPr>
          <p:cNvPr id="24579" name="Picture 1" descr="C:\Users\Administrator\AppData\Roaming\Tencent\Users\78677658\QQ\WinTemp\RichOle\5J27UEZH3DRKB`E@Z_XDSVS.png"/>
          <p:cNvPicPr>
            <a:picLocks noChangeAspect="1" noChangeArrowheads="1"/>
          </p:cNvPicPr>
          <p:nvPr/>
        </p:nvPicPr>
        <p:blipFill>
          <a:blip r:embed="rId1"/>
          <a:srcRect t="52380"/>
          <a:stretch>
            <a:fillRect/>
          </a:stretch>
        </p:blipFill>
        <p:spPr bwMode="auto">
          <a:xfrm>
            <a:off x="755650" y="4292600"/>
            <a:ext cx="75342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1438" y="188913"/>
            <a:ext cx="4213225" cy="6477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</a:rPr>
              <a:t>① </a:t>
            </a:r>
            <a:r>
              <a:rPr lang="zh-CN" altLang="en-US" sz="2400" b="1" dirty="0">
                <a:solidFill>
                  <a:srgbClr val="92D050"/>
                </a:solidFill>
              </a:rPr>
              <a:t>  </a:t>
            </a:r>
            <a:r>
              <a:rPr lang="zh-CN" altLang="en-US" sz="2400" b="1" dirty="0"/>
              <a:t>让我们从观察开始</a:t>
            </a:r>
            <a:endParaRPr lang="zh-CN" altLang="en-US" sz="2400" b="1" dirty="0"/>
          </a:p>
        </p:txBody>
      </p:sp>
      <p:pic>
        <p:nvPicPr>
          <p:cNvPr id="25602" name="Picture 2" descr="c:\users\ADMINI~1\appdata\roaming\360se6\USERDA~1\Temp\201607~1.PNG"/>
          <p:cNvPicPr>
            <a:picLocks noChangeAspect="1" noChangeArrowheads="1"/>
          </p:cNvPicPr>
          <p:nvPr/>
        </p:nvPicPr>
        <p:blipFill>
          <a:blip r:embed="rId1"/>
          <a:srcRect l="16718"/>
          <a:stretch>
            <a:fillRect/>
          </a:stretch>
        </p:blipFill>
        <p:spPr bwMode="auto">
          <a:xfrm>
            <a:off x="3132138" y="2708275"/>
            <a:ext cx="2663825" cy="154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2" descr="c:\users\ADMINI~1\appdata\roaming\360se6\USERDA~1\Temp\07DED0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349500"/>
            <a:ext cx="233997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c:\users\ADMINI~1\appdata\roaming\360se6\USERDA~1\Temp\741ED2~1.JPG"/>
          <p:cNvPicPr>
            <a:picLocks noChangeAspect="1" noChangeArrowheads="1"/>
          </p:cNvPicPr>
          <p:nvPr/>
        </p:nvPicPr>
        <p:blipFill>
          <a:blip r:embed="rId3"/>
          <a:srcRect r="19360" b="4745"/>
          <a:stretch>
            <a:fillRect/>
          </a:stretch>
        </p:blipFill>
        <p:spPr bwMode="auto">
          <a:xfrm>
            <a:off x="3119522" y="4725144"/>
            <a:ext cx="2520950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C:\Users\Administrator\AppData\Roaming\Tencent\Users\78677658\QQ\WinTemp\RichOle\$2~FU10MSCE6%$LZ1}HUSBB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560" y="1310764"/>
            <a:ext cx="62579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 descr="C:\Users\Administrator\AppData\Roaming\Tencent\Users\78677658\QQ\WinTemp\RichOle\][YRK0@06EF4[F1{~YOOQMQ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1682" y="1541463"/>
            <a:ext cx="75311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 5"/>
          <p:cNvSpPr/>
          <p:nvPr/>
        </p:nvSpPr>
        <p:spPr>
          <a:xfrm>
            <a:off x="71438" y="188913"/>
            <a:ext cx="4213225" cy="6477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</a:rPr>
              <a:t>① </a:t>
            </a:r>
            <a:r>
              <a:rPr lang="zh-CN" altLang="en-US" sz="2400" b="1" dirty="0">
                <a:solidFill>
                  <a:srgbClr val="92D050"/>
                </a:solidFill>
              </a:rPr>
              <a:t>  </a:t>
            </a:r>
            <a:r>
              <a:rPr lang="zh-CN" altLang="en-US" sz="2400" b="1" dirty="0"/>
              <a:t>让我们从观察开始</a:t>
            </a:r>
            <a:endParaRPr lang="zh-CN" altLang="en-US" sz="2400" b="1" dirty="0"/>
          </a:p>
        </p:txBody>
      </p:sp>
      <p:sp>
        <p:nvSpPr>
          <p:cNvPr id="26628" name="矩形 3"/>
          <p:cNvSpPr>
            <a:spLocks noChangeArrowheads="1"/>
          </p:cNvSpPr>
          <p:nvPr/>
        </p:nvSpPr>
        <p:spPr bwMode="auto">
          <a:xfrm>
            <a:off x="2627313" y="1341438"/>
            <a:ext cx="410527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Calibri" panose="020F0502020204030204"/>
              </a:rPr>
              <a:t>交流讨论：我们如何保护其它感官？</a:t>
            </a:r>
            <a:endParaRPr lang="zh-CN" altLang="en-US" sz="2000" b="1">
              <a:latin typeface="Calibri" panose="020F0502020204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ADMINI~1\appdata\roaming\360se6\USERDA~1\Temp\147072~1.JPG"/>
          <p:cNvPicPr>
            <a:picLocks noChangeAspect="1" noChangeArrowheads="1"/>
          </p:cNvPicPr>
          <p:nvPr/>
        </p:nvPicPr>
        <p:blipFill>
          <a:blip r:embed="rId1"/>
          <a:srcRect l="14493" r="14493"/>
          <a:stretch>
            <a:fillRect/>
          </a:stretch>
        </p:blipFill>
        <p:spPr bwMode="auto">
          <a:xfrm>
            <a:off x="3563938" y="1773238"/>
            <a:ext cx="2447925" cy="344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1" name="Picture 1" descr="C:\Users\Administrator\AppData\Roaming\Tencent\Users\78677658\QQ\WinTemp\RichOle\)%Y(1(YETSN2LT7OV5{XM%P.png"/>
          <p:cNvPicPr>
            <a:picLocks noChangeAspect="1" noChangeArrowheads="1"/>
          </p:cNvPicPr>
          <p:nvPr/>
        </p:nvPicPr>
        <p:blipFill>
          <a:blip r:embed="rId2"/>
          <a:srcRect l="7394" r="3059" b="2222"/>
          <a:stretch>
            <a:fillRect/>
          </a:stretch>
        </p:blipFill>
        <p:spPr bwMode="auto">
          <a:xfrm>
            <a:off x="365125" y="1773238"/>
            <a:ext cx="8383588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 5"/>
          <p:cNvSpPr/>
          <p:nvPr/>
        </p:nvSpPr>
        <p:spPr>
          <a:xfrm>
            <a:off x="71438" y="188913"/>
            <a:ext cx="4213225" cy="6477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</a:rPr>
              <a:t>① </a:t>
            </a:r>
            <a:r>
              <a:rPr lang="zh-CN" altLang="en-US" sz="2400" b="1" dirty="0">
                <a:solidFill>
                  <a:srgbClr val="92D050"/>
                </a:solidFill>
              </a:rPr>
              <a:t>  </a:t>
            </a:r>
            <a:r>
              <a:rPr lang="zh-CN" altLang="en-US" sz="2400" b="1" dirty="0"/>
              <a:t>让我们从观察开始</a:t>
            </a:r>
            <a:endParaRPr lang="zh-CN" altLang="en-US" sz="2400" b="1" dirty="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90575" y="5516563"/>
            <a:ext cx="8353425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观察、观察、再观察，我们能发现很多。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Picture 2" descr="c:\users\ADMINI~1\appdata\roaming\360se6\USERDA~1\Temp\147072~1.JPG"/>
          <p:cNvPicPr>
            <a:picLocks noChangeAspect="1" noChangeArrowheads="1"/>
          </p:cNvPicPr>
          <p:nvPr/>
        </p:nvPicPr>
        <p:blipFill>
          <a:blip r:embed="rId3" cstate="print"/>
          <a:srcRect l="14493" r="14493"/>
          <a:stretch>
            <a:fillRect/>
          </a:stretch>
        </p:blipFill>
        <p:spPr bwMode="auto">
          <a:xfrm>
            <a:off x="4716463" y="1341438"/>
            <a:ext cx="1681162" cy="236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3" descr="C:\Users\Administrator\AppData\Roaming\Tencent\Users\78677658\QQ\WinTemp\RichOle\IJ6MC66JKKHPHJ]$P~{%QZ4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20650" y="144463"/>
            <a:ext cx="9372600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3563938" y="3357563"/>
            <a:ext cx="4464050" cy="935037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bg1"/>
                </a:solidFill>
              </a:rPr>
              <a:t>① </a:t>
            </a:r>
            <a:r>
              <a:rPr lang="zh-CN" altLang="en-US" sz="2800" b="1" dirty="0">
                <a:solidFill>
                  <a:srgbClr val="92D050"/>
                </a:solidFill>
              </a:rPr>
              <a:t>  </a:t>
            </a:r>
            <a:r>
              <a:rPr lang="zh-CN" altLang="en-US" sz="2800" b="1" dirty="0"/>
              <a:t>让我们从观察开始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2"/>
          <p:cNvSpPr>
            <a:spLocks noGrp="1"/>
          </p:cNvSpPr>
          <p:nvPr>
            <p:ph type="title"/>
          </p:nvPr>
        </p:nvSpPr>
        <p:spPr>
          <a:xfrm>
            <a:off x="1835150" y="1700213"/>
            <a:ext cx="8640763" cy="763587"/>
          </a:xfrm>
        </p:spPr>
        <p:txBody>
          <a:bodyPr/>
          <a:lstStyle/>
          <a:p>
            <a:pPr algn="l"/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整  体  观  察  西  瓜</a:t>
            </a:r>
            <a:endParaRPr lang="zh-CN" altLang="en-US" sz="32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标题 2"/>
          <p:cNvSpPr txBox="1"/>
          <p:nvPr/>
        </p:nvSpPr>
        <p:spPr>
          <a:xfrm>
            <a:off x="1835150" y="981075"/>
            <a:ext cx="9042400" cy="1252538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tx1"/>
                </a:solidFill>
                <a:latin typeface="GB Pinyinok-C" pitchFamily="2" charset="-122"/>
                <a:ea typeface="GB Pinyinok-C" pitchFamily="2" charset="-122"/>
              </a:rPr>
              <a:t>zhěnɡ  tǐ   ɡuān   chá    xī</a:t>
            </a:r>
            <a:r>
              <a:rPr lang="zh-CN" altLang="en-US" sz="2000" b="1" dirty="0" smtClean="0">
                <a:solidFill>
                  <a:schemeClr val="tx1"/>
                </a:solidFill>
                <a:latin typeface="GB Pinyinok-C" pitchFamily="2" charset="-122"/>
                <a:ea typeface="GB Pinyinok-C" pitchFamily="2" charset="-122"/>
              </a:rPr>
              <a:t>   </a:t>
            </a:r>
            <a:r>
              <a:rPr lang="en-US" altLang="zh-CN" sz="2000" b="1" dirty="0" err="1" smtClean="0">
                <a:solidFill>
                  <a:schemeClr val="tx1"/>
                </a:solidFill>
                <a:latin typeface="GB Pinyinok-C" pitchFamily="2" charset="-122"/>
                <a:ea typeface="GB Pinyinok-C" pitchFamily="2" charset="-122"/>
              </a:rPr>
              <a:t>ɡuā</a:t>
            </a:r>
            <a:r>
              <a:rPr lang="zh-CN" altLang="en-US" sz="2000" b="1" dirty="0" smtClean="0">
                <a:solidFill>
                  <a:schemeClr val="tx1"/>
                </a:solidFill>
                <a:latin typeface="GB Pinyinok-C" pitchFamily="2" charset="-122"/>
                <a:ea typeface="GB Pinyinok-C" pitchFamily="2" charset="-122"/>
              </a:rPr>
              <a:t> </a:t>
            </a:r>
            <a:endParaRPr lang="zh-CN" altLang="en-US" sz="2000" b="1" dirty="0">
              <a:solidFill>
                <a:schemeClr val="tx1"/>
              </a:solidFill>
              <a:latin typeface="GB Pinyinok-C" pitchFamily="2" charset="-122"/>
              <a:ea typeface="GB Pinyinok-C" pitchFamily="2" charset="-122"/>
            </a:endParaRPr>
          </a:p>
        </p:txBody>
      </p:sp>
      <p:pic>
        <p:nvPicPr>
          <p:cNvPr id="15363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00338" y="2636838"/>
            <a:ext cx="295116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 5"/>
          <p:cNvSpPr/>
          <p:nvPr/>
        </p:nvSpPr>
        <p:spPr>
          <a:xfrm>
            <a:off x="71438" y="188913"/>
            <a:ext cx="4213225" cy="6477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</a:rPr>
              <a:t>① </a:t>
            </a:r>
            <a:r>
              <a:rPr lang="zh-CN" altLang="en-US" sz="2400" b="1" dirty="0">
                <a:solidFill>
                  <a:srgbClr val="92D050"/>
                </a:solidFill>
              </a:rPr>
              <a:t>  </a:t>
            </a:r>
            <a:r>
              <a:rPr lang="zh-CN" altLang="en-US" sz="2400" b="1" dirty="0"/>
              <a:t>让我们从观察开始</a:t>
            </a:r>
            <a:endParaRPr lang="zh-CN" altLang="en-US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C:\Users\Administrator\AppData\Roaming\Tencent\Users\78677658\QQ\WinTemp\RichOle\293[)6({GB{N2F`63UZ8REM.png"/>
          <p:cNvPicPr>
            <a:picLocks noChangeAspect="1" noChangeArrowheads="1"/>
          </p:cNvPicPr>
          <p:nvPr/>
        </p:nvPicPr>
        <p:blipFill>
          <a:blip r:embed="rId1"/>
          <a:srcRect l="10275" r="45465"/>
          <a:stretch>
            <a:fillRect/>
          </a:stretch>
        </p:blipFill>
        <p:spPr bwMode="auto">
          <a:xfrm>
            <a:off x="2268538" y="1125538"/>
            <a:ext cx="403225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 5"/>
          <p:cNvSpPr/>
          <p:nvPr/>
        </p:nvSpPr>
        <p:spPr>
          <a:xfrm>
            <a:off x="71438" y="188913"/>
            <a:ext cx="4213225" cy="6477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</a:rPr>
              <a:t>① </a:t>
            </a:r>
            <a:r>
              <a:rPr lang="zh-CN" altLang="en-US" sz="2400" b="1" dirty="0">
                <a:solidFill>
                  <a:srgbClr val="92D050"/>
                </a:solidFill>
              </a:rPr>
              <a:t>  </a:t>
            </a:r>
            <a:r>
              <a:rPr lang="zh-CN" altLang="en-US" sz="2400" b="1" dirty="0"/>
              <a:t>让我们从观察开始</a:t>
            </a:r>
            <a:endParaRPr lang="zh-CN" altLang="en-US" sz="2400" b="1" dirty="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476375" y="4797425"/>
            <a:ext cx="65516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Calibri" panose="020F0502020204030204"/>
              </a:rPr>
              <a:t>说 一 说： 西瓜是什么样的？ 我们是怎样知道的 ？</a:t>
            </a:r>
            <a:endParaRPr lang="zh-CN" altLang="en-US" sz="2000" b="1">
              <a:latin typeface="Calibri" panose="020F0502020204030204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195513" y="5181600"/>
            <a:ext cx="4716462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70C0"/>
                </a:solidFill>
                <a:latin typeface="Calibri" panose="020F0502020204030204"/>
              </a:rPr>
              <a:t>如：西瓜是</a:t>
            </a:r>
            <a:r>
              <a:rPr lang="zh-CN" altLang="en-US" b="1" u="sng">
                <a:solidFill>
                  <a:srgbClr val="0070C0"/>
                </a:solidFill>
                <a:latin typeface="Calibri" panose="020F0502020204030204"/>
              </a:rPr>
              <a:t>圆圆的 </a:t>
            </a:r>
            <a:r>
              <a:rPr lang="zh-CN" altLang="en-US" b="1">
                <a:solidFill>
                  <a:srgbClr val="0070C0"/>
                </a:solidFill>
                <a:latin typeface="Calibri" panose="020F0502020204030204"/>
              </a:rPr>
              <a:t>， 我是</a:t>
            </a:r>
            <a:r>
              <a:rPr lang="zh-CN" altLang="en-US" b="1" u="sng">
                <a:solidFill>
                  <a:srgbClr val="0070C0"/>
                </a:solidFill>
                <a:latin typeface="Calibri" panose="020F0502020204030204"/>
              </a:rPr>
              <a:t>用眼睛看到的</a:t>
            </a:r>
            <a:r>
              <a:rPr lang="zh-CN" altLang="en-US" b="1">
                <a:solidFill>
                  <a:srgbClr val="0070C0"/>
                </a:solidFill>
                <a:latin typeface="Calibri" panose="020F0502020204030204"/>
              </a:rPr>
              <a:t>。</a:t>
            </a:r>
            <a:endParaRPr lang="en-US" altLang="zh-CN" b="1">
              <a:solidFill>
                <a:srgbClr val="0070C0"/>
              </a:solidFill>
              <a:latin typeface="Calibri" panose="020F0502020204030204"/>
            </a:endParaRPr>
          </a:p>
          <a:p>
            <a:r>
              <a:rPr lang="zh-CN" altLang="en-US" b="1">
                <a:solidFill>
                  <a:srgbClr val="0070C0"/>
                </a:solidFill>
                <a:latin typeface="Calibri" panose="020F0502020204030204"/>
              </a:rPr>
              <a:t>          西瓜是</a:t>
            </a:r>
            <a:r>
              <a:rPr lang="zh-CN" altLang="en-US" b="1" u="sng">
                <a:solidFill>
                  <a:srgbClr val="0070C0"/>
                </a:solidFill>
                <a:latin typeface="Calibri" panose="020F0502020204030204"/>
              </a:rPr>
              <a:t>              </a:t>
            </a:r>
            <a:r>
              <a:rPr lang="zh-CN" altLang="en-US" b="1">
                <a:solidFill>
                  <a:srgbClr val="0070C0"/>
                </a:solidFill>
                <a:latin typeface="Calibri" panose="020F0502020204030204"/>
              </a:rPr>
              <a:t>，我是</a:t>
            </a:r>
            <a:r>
              <a:rPr lang="zh-CN" altLang="en-US" b="1" u="sng">
                <a:solidFill>
                  <a:srgbClr val="0070C0"/>
                </a:solidFill>
                <a:latin typeface="Calibri" panose="020F0502020204030204"/>
              </a:rPr>
              <a:t>                           </a:t>
            </a:r>
            <a:r>
              <a:rPr lang="zh-CN" altLang="en-US" b="1">
                <a:solidFill>
                  <a:srgbClr val="0070C0"/>
                </a:solidFill>
                <a:latin typeface="Calibri" panose="020F0502020204030204"/>
              </a:rPr>
              <a:t>。</a:t>
            </a:r>
            <a:endParaRPr lang="en-US" altLang="zh-CN" b="1">
              <a:solidFill>
                <a:srgbClr val="0070C0"/>
              </a:solidFill>
              <a:latin typeface="Calibri" panose="020F0502020204030204"/>
            </a:endParaRPr>
          </a:p>
          <a:p>
            <a:r>
              <a:rPr lang="zh-CN" altLang="en-US" b="1">
                <a:solidFill>
                  <a:srgbClr val="0070C0"/>
                </a:solidFill>
                <a:latin typeface="Calibri" panose="020F0502020204030204"/>
              </a:rPr>
              <a:t>          西瓜是</a:t>
            </a:r>
            <a:r>
              <a:rPr lang="zh-CN" altLang="en-US" b="1" u="sng">
                <a:solidFill>
                  <a:srgbClr val="0070C0"/>
                </a:solidFill>
                <a:latin typeface="Calibri" panose="020F0502020204030204"/>
              </a:rPr>
              <a:t>              </a:t>
            </a:r>
            <a:r>
              <a:rPr lang="zh-CN" altLang="en-US" b="1">
                <a:solidFill>
                  <a:srgbClr val="0070C0"/>
                </a:solidFill>
                <a:latin typeface="Calibri" panose="020F0502020204030204"/>
              </a:rPr>
              <a:t>，我是</a:t>
            </a:r>
            <a:r>
              <a:rPr lang="zh-CN" altLang="en-US" b="1" u="sng">
                <a:solidFill>
                  <a:srgbClr val="0070C0"/>
                </a:solidFill>
                <a:latin typeface="Calibri" panose="020F0502020204030204"/>
              </a:rPr>
              <a:t>                           </a:t>
            </a:r>
            <a:r>
              <a:rPr lang="zh-CN" altLang="en-US" b="1">
                <a:solidFill>
                  <a:srgbClr val="0070C0"/>
                </a:solidFill>
                <a:latin typeface="Calibri" panose="020F0502020204030204"/>
              </a:rPr>
              <a:t>。</a:t>
            </a:r>
            <a:endParaRPr lang="en-US" altLang="zh-CN" b="1">
              <a:solidFill>
                <a:srgbClr val="0070C0"/>
              </a:solidFill>
              <a:latin typeface="Calibri" panose="020F0502020204030204"/>
            </a:endParaRPr>
          </a:p>
          <a:p>
            <a:r>
              <a:rPr lang="en-US" altLang="zh-CN" b="1">
                <a:solidFill>
                  <a:srgbClr val="0070C0"/>
                </a:solidFill>
                <a:latin typeface="Calibri" panose="020F0502020204030204"/>
              </a:rPr>
              <a:t>           ……</a:t>
            </a:r>
            <a:r>
              <a:rPr lang="zh-CN" altLang="en-US" b="1" u="sng">
                <a:solidFill>
                  <a:srgbClr val="0070C0"/>
                </a:solidFill>
                <a:latin typeface="Calibri" panose="020F0502020204030204"/>
              </a:rPr>
              <a:t>   </a:t>
            </a:r>
            <a:r>
              <a:rPr lang="zh-CN" altLang="en-US" b="1">
                <a:solidFill>
                  <a:srgbClr val="0070C0"/>
                </a:solidFill>
                <a:latin typeface="Calibri" panose="020F0502020204030204"/>
              </a:rPr>
              <a:t>  </a:t>
            </a:r>
            <a:r>
              <a:rPr lang="zh-CN" altLang="en-US" b="1" u="sng">
                <a:solidFill>
                  <a:srgbClr val="0070C0"/>
                </a:solidFill>
                <a:latin typeface="Calibri" panose="020F0502020204030204"/>
              </a:rPr>
              <a:t>   </a:t>
            </a:r>
            <a:endParaRPr lang="zh-CN" altLang="en-US" b="1">
              <a:solidFill>
                <a:srgbClr val="0070C0"/>
              </a:solidFill>
              <a:latin typeface="Calibri" panose="020F0502020204030204"/>
            </a:endParaRPr>
          </a:p>
        </p:txBody>
      </p:sp>
      <p:sp>
        <p:nvSpPr>
          <p:cNvPr id="16389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6390" name="图片 9" descr="图片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425" y="3500438"/>
            <a:ext cx="9144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图片 10" descr="图片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3" y="3500438"/>
            <a:ext cx="933450" cy="97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1413" y="2420938"/>
            <a:ext cx="8763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2349500"/>
            <a:ext cx="9620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79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2"/>
          <p:cNvSpPr>
            <a:spLocks noGrp="1"/>
          </p:cNvSpPr>
          <p:nvPr>
            <p:ph type="title"/>
          </p:nvPr>
        </p:nvSpPr>
        <p:spPr>
          <a:xfrm>
            <a:off x="1547813" y="692150"/>
            <a:ext cx="12312650" cy="1584325"/>
          </a:xfrm>
        </p:spPr>
        <p:txBody>
          <a:bodyPr/>
          <a:lstStyle/>
          <a:p>
            <a:pPr algn="l"/>
            <a:r>
              <a:rPr lang="en-US" altLang="zh-CN" sz="2000" b="1" smtClean="0">
                <a:latin typeface="GB Pinyinok-C"/>
                <a:ea typeface="GB Pinyinok-C"/>
                <a:cs typeface="GB Pinyinok-C"/>
              </a:rPr>
              <a:t>yóu   wài   dào   nèi   ɡuān   chá</a:t>
            </a:r>
            <a:r>
              <a:rPr lang="zh-CN" altLang="en-US" sz="2000" b="1" smtClean="0">
                <a:latin typeface="GB Pinyinok-C"/>
                <a:ea typeface="GB Pinyinok-C"/>
                <a:cs typeface="GB Pinyinok-C"/>
              </a:rPr>
              <a:t>    </a:t>
            </a:r>
            <a:r>
              <a:rPr lang="en-US" altLang="zh-CN" sz="2000" b="1" smtClean="0">
                <a:latin typeface="GB Pinyinok-C"/>
                <a:ea typeface="GB Pinyinok-C"/>
                <a:cs typeface="GB Pinyinok-C"/>
              </a:rPr>
              <a:t>xī</a:t>
            </a:r>
            <a:r>
              <a:rPr lang="zh-CN" altLang="en-US" sz="2000" b="1" smtClean="0">
                <a:latin typeface="GB Pinyinok-C"/>
                <a:ea typeface="GB Pinyinok-C"/>
                <a:cs typeface="GB Pinyinok-C"/>
              </a:rPr>
              <a:t>   </a:t>
            </a:r>
            <a:r>
              <a:rPr lang="en-US" altLang="zh-CN" sz="2000" b="1" smtClean="0">
                <a:latin typeface="GB Pinyinok-C"/>
                <a:ea typeface="GB Pinyinok-C"/>
                <a:cs typeface="GB Pinyinok-C"/>
              </a:rPr>
              <a:t>ɡuā</a:t>
            </a:r>
            <a:r>
              <a:rPr lang="zh-CN" altLang="en-US" sz="2000" b="1" smtClean="0">
                <a:latin typeface="GB Pinyinok-C"/>
                <a:ea typeface="GB Pinyinok-C"/>
                <a:cs typeface="GB Pinyinok-C"/>
              </a:rPr>
              <a:t> </a:t>
            </a:r>
            <a:endParaRPr lang="zh-CN" altLang="en-US" sz="2000" b="1" smtClean="0">
              <a:latin typeface="GB Pinyinok-C"/>
              <a:ea typeface="GB Pinyinok-C"/>
              <a:cs typeface="GB Pinyinok-C"/>
            </a:endParaRPr>
          </a:p>
        </p:txBody>
      </p:sp>
      <p:sp>
        <p:nvSpPr>
          <p:cNvPr id="4" name="标题 2"/>
          <p:cNvSpPr txBox="1"/>
          <p:nvPr/>
        </p:nvSpPr>
        <p:spPr>
          <a:xfrm>
            <a:off x="1547813" y="1341438"/>
            <a:ext cx="12096750" cy="1368425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由  外  到  内  观  察  西  瓜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411" name="Picture 1" descr="C:\Users\Administrator\AppData\Roaming\Tencent\Users\78677658\QQ\WinTemp\RichOle\293[)6({GB{N2F`63UZ8REM.png"/>
          <p:cNvPicPr>
            <a:picLocks noChangeAspect="1" noChangeArrowheads="1"/>
          </p:cNvPicPr>
          <p:nvPr/>
        </p:nvPicPr>
        <p:blipFill>
          <a:blip r:embed="rId1"/>
          <a:srcRect l="47421" t="32652" r="17804"/>
          <a:stretch>
            <a:fillRect/>
          </a:stretch>
        </p:blipFill>
        <p:spPr bwMode="auto">
          <a:xfrm>
            <a:off x="2555875" y="2708275"/>
            <a:ext cx="4319588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 6"/>
          <p:cNvSpPr/>
          <p:nvPr/>
        </p:nvSpPr>
        <p:spPr>
          <a:xfrm>
            <a:off x="71438" y="188913"/>
            <a:ext cx="4213225" cy="6477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</a:rPr>
              <a:t>① </a:t>
            </a:r>
            <a:r>
              <a:rPr lang="zh-CN" altLang="en-US" sz="2400" b="1" dirty="0">
                <a:solidFill>
                  <a:srgbClr val="92D050"/>
                </a:solidFill>
              </a:rPr>
              <a:t>  </a:t>
            </a:r>
            <a:r>
              <a:rPr lang="zh-CN" altLang="en-US" sz="2400" b="1" dirty="0"/>
              <a:t>让我们从观察开始</a:t>
            </a:r>
            <a:endParaRPr lang="zh-CN" altLang="en-US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 descr="C:\Users\Administrator\AppData\Roaming\Tencent\Users\78677658\QQ\WinTemp\RichOle\293[)6({GB{N2F`63UZ8REM.png"/>
          <p:cNvPicPr>
            <a:picLocks noChangeAspect="1" noChangeArrowheads="1"/>
          </p:cNvPicPr>
          <p:nvPr/>
        </p:nvPicPr>
        <p:blipFill>
          <a:blip r:embed="rId1"/>
          <a:srcRect b="65306"/>
          <a:stretch>
            <a:fillRect/>
          </a:stretch>
        </p:blipFill>
        <p:spPr bwMode="auto">
          <a:xfrm>
            <a:off x="33338" y="1125538"/>
            <a:ext cx="9110662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 5"/>
          <p:cNvSpPr/>
          <p:nvPr/>
        </p:nvSpPr>
        <p:spPr>
          <a:xfrm>
            <a:off x="71438" y="188913"/>
            <a:ext cx="4213225" cy="6477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</a:rPr>
              <a:t>① </a:t>
            </a:r>
            <a:r>
              <a:rPr lang="zh-CN" altLang="en-US" sz="2400" b="1" dirty="0">
                <a:solidFill>
                  <a:srgbClr val="92D050"/>
                </a:solidFill>
              </a:rPr>
              <a:t>  </a:t>
            </a:r>
            <a:r>
              <a:rPr lang="zh-CN" altLang="en-US" sz="2400" b="1" dirty="0"/>
              <a:t>让我们从观察开始</a:t>
            </a:r>
            <a:endParaRPr lang="zh-CN" altLang="en-US" sz="2400" b="1" dirty="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476375" y="5157788"/>
            <a:ext cx="65516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Calibri" panose="020F0502020204030204"/>
              </a:rPr>
              <a:t>说 一 说： 西瓜是什么样的？ 我们是怎样知道的 ？</a:t>
            </a:r>
            <a:endParaRPr lang="zh-CN" altLang="en-US" sz="2000" b="1">
              <a:latin typeface="Calibri" panose="020F0502020204030204"/>
            </a:endParaRPr>
          </a:p>
        </p:txBody>
      </p:sp>
      <p:pic>
        <p:nvPicPr>
          <p:cNvPr id="18436" name="Picture 1" descr="C:\Users\Administrator\AppData\Roaming\Tencent\Users\78677658\QQ\WinTemp\RichOle\293[)6({GB{N2F`63UZ8REM.png"/>
          <p:cNvPicPr>
            <a:picLocks noChangeAspect="1" noChangeArrowheads="1"/>
          </p:cNvPicPr>
          <p:nvPr/>
        </p:nvPicPr>
        <p:blipFill>
          <a:blip r:embed="rId1"/>
          <a:srcRect l="47421" t="32652" r="17804"/>
          <a:stretch>
            <a:fillRect/>
          </a:stretch>
        </p:blipFill>
        <p:spPr bwMode="auto">
          <a:xfrm>
            <a:off x="1979613" y="2349500"/>
            <a:ext cx="316865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1500" y="2852738"/>
            <a:ext cx="909638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 descr="C:\Users\Administrator\AppData\Roaming\Tencent\Users\78677658\QQ\WinTemp\RichOle\70((6~G8$(`8)QO73%QU8K5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125538"/>
            <a:ext cx="5651500" cy="430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 5"/>
          <p:cNvSpPr/>
          <p:nvPr/>
        </p:nvSpPr>
        <p:spPr>
          <a:xfrm>
            <a:off x="71438" y="188913"/>
            <a:ext cx="4213225" cy="6477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</a:rPr>
              <a:t>① </a:t>
            </a:r>
            <a:r>
              <a:rPr lang="zh-CN" altLang="en-US" sz="2400" b="1" dirty="0">
                <a:solidFill>
                  <a:srgbClr val="92D050"/>
                </a:solidFill>
              </a:rPr>
              <a:t>  </a:t>
            </a:r>
            <a:r>
              <a:rPr lang="zh-CN" altLang="en-US" sz="2400" b="1" dirty="0"/>
              <a:t>让我们从观察开始</a:t>
            </a:r>
            <a:endParaRPr lang="zh-CN" altLang="en-US" sz="2400" b="1" dirty="0"/>
          </a:p>
        </p:txBody>
      </p:sp>
      <p:pic>
        <p:nvPicPr>
          <p:cNvPr id="19459" name="Picture 2" descr="C:\Users\Administrator\AppData\Roaming\Tencent\Users\78677658\QQ\WinTemp\RichOle\}]HLJ5~`W7C~E0@VO@6XX~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2205038"/>
            <a:ext cx="2520950" cy="219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331913" y="5589588"/>
            <a:ext cx="72009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Calibri" panose="020F0502020204030204"/>
              </a:rPr>
              <a:t>说 一 说： 观察西瓜的时候我们用到了我们身体的哪些器官呢？</a:t>
            </a:r>
            <a:endParaRPr lang="zh-CN" altLang="en-US" sz="2000" b="1">
              <a:latin typeface="Calibri" panose="020F0502020204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9750" y="3573463"/>
            <a:ext cx="8280400" cy="12239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482" name="Picture 1" descr="C:\Users\Administrator\AppData\Roaming\Tencent\Users\78677658\QQ\WinTemp\RichOle\NOYZDDA1X~EK`WKK3D77EGM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2152650"/>
            <a:ext cx="8208963" cy="12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611188" y="3429000"/>
            <a:ext cx="8532812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en-US" altLang="zh-CN">
              <a:latin typeface="Calibri" panose="020F0502020204030204"/>
            </a:endParaRPr>
          </a:p>
          <a:p>
            <a:r>
              <a:rPr lang="zh-CN" altLang="en-US" sz="4800">
                <a:latin typeface="Calibri" panose="020F0502020204030204"/>
              </a:rPr>
              <a:t>  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眼   耳   鼻   舌   手</a:t>
            </a:r>
            <a:endParaRPr lang="zh-CN" altLang="en-US" sz="5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71438" y="188913"/>
            <a:ext cx="4213225" cy="6477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</a:rPr>
              <a:t>① </a:t>
            </a:r>
            <a:r>
              <a:rPr lang="zh-CN" altLang="en-US" sz="2400" b="1" dirty="0">
                <a:solidFill>
                  <a:srgbClr val="92D050"/>
                </a:solidFill>
              </a:rPr>
              <a:t>  </a:t>
            </a:r>
            <a:r>
              <a:rPr lang="zh-CN" altLang="en-US" sz="2400" b="1" dirty="0"/>
              <a:t>让我们从观察开始</a:t>
            </a:r>
            <a:endParaRPr lang="zh-CN" altLang="en-US" sz="2400" b="1" dirty="0"/>
          </a:p>
        </p:txBody>
      </p:sp>
      <p:sp>
        <p:nvSpPr>
          <p:cNvPr id="20485" name="TextBox 7"/>
          <p:cNvSpPr txBox="1">
            <a:spLocks noChangeArrowheads="1"/>
          </p:cNvSpPr>
          <p:nvPr/>
        </p:nvSpPr>
        <p:spPr bwMode="auto">
          <a:xfrm>
            <a:off x="827088" y="1268413"/>
            <a:ext cx="4537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我们观察西瓜用到了以下器官</a:t>
            </a:r>
            <a:r>
              <a:rPr lang="zh-CN" altLang="en-US">
                <a:latin typeface="Calibri" panose="020F0502020204030204"/>
              </a:rPr>
              <a:t>：</a:t>
            </a:r>
            <a:endParaRPr lang="zh-CN" altLang="en-US">
              <a:latin typeface="Calibri" panose="020F0502020204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71438" y="188913"/>
            <a:ext cx="4213225" cy="6477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</a:rPr>
              <a:t>① </a:t>
            </a:r>
            <a:r>
              <a:rPr lang="zh-CN" altLang="en-US" sz="2400" b="1" dirty="0">
                <a:solidFill>
                  <a:srgbClr val="92D050"/>
                </a:solidFill>
              </a:rPr>
              <a:t>  </a:t>
            </a:r>
            <a:r>
              <a:rPr lang="zh-CN" altLang="en-US" sz="2400" b="1" dirty="0"/>
              <a:t>让我们从观察开始</a:t>
            </a:r>
            <a:endParaRPr lang="zh-CN" altLang="en-US" sz="2400" b="1" dirty="0"/>
          </a:p>
        </p:txBody>
      </p:sp>
      <p:sp>
        <p:nvSpPr>
          <p:cNvPr id="21507" name="矩形 8"/>
          <p:cNvSpPr>
            <a:spLocks noChangeArrowheads="1"/>
          </p:cNvSpPr>
          <p:nvPr/>
        </p:nvSpPr>
        <p:spPr bwMode="auto">
          <a:xfrm>
            <a:off x="1476375" y="2006600"/>
            <a:ext cx="7127875" cy="2862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  <a:cs typeface="宋体" panose="02010600030101010101" pitchFamily="2" charset="-122"/>
              </a:rPr>
              <a:t>指南车教你</a:t>
            </a:r>
            <a:r>
              <a:rPr lang="zh-CN" altLang="zh-CN" b="1">
                <a:ea typeface="宋体" panose="02010600030101010101" pitchFamily="2" charset="-122"/>
                <a:cs typeface="宋体" panose="02010600030101010101" pitchFamily="2" charset="-122"/>
              </a:rPr>
              <a:t>怎样挑选出好吃的西瓜？</a:t>
            </a:r>
            <a:endParaRPr lang="zh-CN" altLang="zh-CN" b="1"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0" hangingPunct="0"/>
            <a:r>
              <a:rPr lang="zh-CN" altLang="zh-CN">
                <a:ea typeface="宋体" panose="02010600030101010101" pitchFamily="2" charset="-122"/>
                <a:cs typeface="宋体" panose="02010600030101010101" pitchFamily="2" charset="-122"/>
              </a:rPr>
              <a:t>     </a:t>
            </a:r>
            <a:r>
              <a:rPr lang="en-US" altLang="zh-CN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zh-CN" sz="800"/>
          </a:p>
          <a:p>
            <a:pPr eaLnBrk="0" hangingPunct="0"/>
            <a:r>
              <a:rPr lang="zh-CN" altLang="zh-CN">
                <a:ea typeface="宋体" panose="02010600030101010101" pitchFamily="2" charset="-122"/>
              </a:rPr>
              <a:t>     【</a:t>
            </a:r>
            <a:r>
              <a:rPr lang="zh-CN" altLang="en-US">
                <a:ea typeface="宋体" panose="02010600030101010101" pitchFamily="2" charset="-122"/>
              </a:rPr>
              <a:t>眼</a:t>
            </a:r>
            <a:r>
              <a:rPr lang="zh-CN" altLang="zh-CN">
                <a:ea typeface="宋体" panose="02010600030101010101" pitchFamily="2" charset="-122"/>
              </a:rPr>
              <a:t>看】看瓜皮：花皮瓜类，要纹路清楚，深淡分明。</a:t>
            </a:r>
            <a:endParaRPr lang="zh-CN" altLang="zh-CN" sz="800"/>
          </a:p>
          <a:p>
            <a:pPr eaLnBrk="0" hangingPunct="0"/>
            <a:r>
              <a:rPr lang="zh-CN" altLang="zh-CN">
                <a:ea typeface="宋体" panose="02010600030101010101" pitchFamily="2" charset="-122"/>
              </a:rPr>
              <a:t>     【</a:t>
            </a:r>
            <a:r>
              <a:rPr lang="zh-CN" altLang="en-US">
                <a:ea typeface="宋体" panose="02010600030101010101" pitchFamily="2" charset="-122"/>
              </a:rPr>
              <a:t>手</a:t>
            </a:r>
            <a:r>
              <a:rPr lang="zh-CN" altLang="zh-CN">
                <a:ea typeface="宋体" panose="02010600030101010101" pitchFamily="2" charset="-122"/>
              </a:rPr>
              <a:t>摸】用拇指摸瓜皮，感觉瓜皮滑而硬则为好瓜，瓜皮粘或发软为次瓜。</a:t>
            </a:r>
            <a:endParaRPr lang="zh-CN" altLang="zh-CN" sz="800"/>
          </a:p>
          <a:p>
            <a:pPr eaLnBrk="0" hangingPunct="0"/>
            <a:r>
              <a:rPr lang="zh-CN" altLang="zh-CN">
                <a:ea typeface="宋体" panose="02010600030101010101" pitchFamily="2" charset="-122"/>
              </a:rPr>
              <a:t>     【</a:t>
            </a:r>
            <a:r>
              <a:rPr lang="zh-CN" altLang="en-US">
                <a:ea typeface="宋体" panose="02010600030101010101" pitchFamily="2" charset="-122"/>
              </a:rPr>
              <a:t>手</a:t>
            </a:r>
            <a:r>
              <a:rPr lang="zh-CN" altLang="zh-CN">
                <a:ea typeface="宋体" panose="02010600030101010101" pitchFamily="2" charset="-122"/>
              </a:rPr>
              <a:t>掂】成熟度越高的西瓜，其份量就越轻。一般同样大小的西瓜，以轻者为好，过重者则是生瓜。</a:t>
            </a:r>
            <a:endParaRPr lang="zh-CN" altLang="zh-CN" sz="800"/>
          </a:p>
          <a:p>
            <a:pPr eaLnBrk="0" hangingPunct="0"/>
            <a:r>
              <a:rPr lang="zh-CN" altLang="zh-CN">
                <a:ea typeface="宋体" panose="02010600030101010101" pitchFamily="2" charset="-122"/>
              </a:rPr>
              <a:t>     【</a:t>
            </a:r>
            <a:r>
              <a:rPr lang="zh-CN" altLang="en-US">
                <a:ea typeface="宋体" panose="02010600030101010101" pitchFamily="2" charset="-122"/>
              </a:rPr>
              <a:t>耳</a:t>
            </a:r>
            <a:r>
              <a:rPr lang="zh-CN" altLang="zh-CN">
                <a:ea typeface="宋体" panose="02010600030101010101" pitchFamily="2" charset="-122"/>
              </a:rPr>
              <a:t>听】将西瓜托在手中，用手指轻轻弹拍，发出“咚、咚”地清脆声，托瓜的手感觉有些颤动，是熟瓜；发出“嗒、嗒”声地是生瓜。</a:t>
            </a:r>
            <a:endParaRPr lang="zh-CN" altLang="zh-CN" sz="4000"/>
          </a:p>
        </p:txBody>
      </p:sp>
      <p:pic>
        <p:nvPicPr>
          <p:cNvPr id="21508" name="Picture 4" descr="c:\users\ADMINI~1\appdata\roaming\360se6\USERDA~1\Temp\T01323~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867400" y="260350"/>
            <a:ext cx="253523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C:\Users\Administrator\AppData\Roaming\Tencent\Users\78677658\QQ\WinTemp\RichOle\V)GNM4QNLTK7{1M)9T(ZQZ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695450"/>
            <a:ext cx="11811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平面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798</Words>
  <PresentationFormat>全屏显示(4:3)</PresentationFormat>
  <Paragraphs>62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Wingdings 3</vt:lpstr>
      <vt:lpstr>Arial</vt:lpstr>
      <vt:lpstr>楷体</vt:lpstr>
      <vt:lpstr>GB Pinyinok-C</vt:lpstr>
      <vt:lpstr>Calibri</vt:lpstr>
      <vt:lpstr>GB Pinyinok-C</vt:lpstr>
      <vt:lpstr>微软雅黑</vt:lpstr>
      <vt:lpstr>华文新魏</vt:lpstr>
      <vt:lpstr>Trebuchet MS</vt:lpstr>
      <vt:lpstr>Arial Unicode MS</vt:lpstr>
      <vt:lpstr>方正姚体</vt:lpstr>
      <vt:lpstr>Segoe Print</vt:lpstr>
      <vt:lpstr>平面</vt:lpstr>
      <vt:lpstr>PowerPoint 演示文稿</vt:lpstr>
      <vt:lpstr>PowerPoint 演示文稿</vt:lpstr>
      <vt:lpstr>整  体  观  察  西  瓜</vt:lpstr>
      <vt:lpstr>PowerPoint 演示文稿</vt:lpstr>
      <vt:lpstr>yóu   wài   dào   nèi   ɡuān   chá    xī   ɡuā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2017-08-22T05:46:00Z</dcterms:created>
  <dcterms:modified xsi:type="dcterms:W3CDTF">2019-06-01T10:24:27Z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