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6" r:id="rId3"/>
  </p:sldMasterIdLst>
  <p:notesMasterIdLst>
    <p:notesMasterId r:id="rId22"/>
  </p:notesMasterIdLst>
  <p:sldIdLst>
    <p:sldId id="592" r:id="rId4"/>
    <p:sldId id="560" r:id="rId5"/>
    <p:sldId id="561" r:id="rId6"/>
    <p:sldId id="562" r:id="rId7"/>
    <p:sldId id="563" r:id="rId8"/>
    <p:sldId id="644" r:id="rId9"/>
    <p:sldId id="565" r:id="rId10"/>
    <p:sldId id="612" r:id="rId11"/>
    <p:sldId id="566" r:id="rId12"/>
    <p:sldId id="568" r:id="rId13"/>
    <p:sldId id="567" r:id="rId14"/>
    <p:sldId id="577" r:id="rId15"/>
    <p:sldId id="638" r:id="rId16"/>
    <p:sldId id="624" r:id="rId17"/>
    <p:sldId id="584" r:id="rId18"/>
    <p:sldId id="626" r:id="rId19"/>
    <p:sldId id="634" r:id="rId20"/>
    <p:sldId id="507" r:id="rId21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7"/>
    </p:embeddedFont>
    <p:embeddedFont>
      <p:font typeface="Calibri" panose="020F0502020204030204"/>
      <p:regular r:id="rId28"/>
      <p:bold r:id="rId29"/>
      <p:italic r:id="rId30"/>
      <p:boldItalic r:id="rId31"/>
    </p:embeddedFont>
    <p:embeddedFont>
      <p:font typeface="楷体" panose="02010609060101010101" pitchFamily="49" charset="-122"/>
      <p:regular r:id="rId32"/>
    </p:embeddedFont>
    <p:embeddedFont>
      <p:font typeface="幼圆" panose="02010509060101010101" pitchFamily="49" charset="-122"/>
      <p:regular r:id="rId33"/>
    </p:embeddedFont>
    <p:embeddedFont>
      <p:font typeface="楷体_GB2312" panose="02010609030101010101" pitchFamily="49" charset="-122"/>
      <p:regular r:id="rId34"/>
    </p:embeddedFont>
    <p:embeddedFont>
      <p:font typeface="华文新魏" panose="02010800040101010101" charset="-122"/>
      <p:regular r:id="rId35"/>
    </p:embeddedFont>
    <p:embeddedFont>
      <p:font typeface="微软雅黑" panose="020B0503020204020204" charset="-122"/>
      <p:regular r:id="rId36"/>
    </p:embeddedFont>
    <p:embeddedFont>
      <p:font typeface="Comic Sans MS" panose="030F0702030302020204" charset="0"/>
      <p:regular r:id="rId37"/>
      <p:bold r:id="rId38"/>
      <p:italic r:id="rId39"/>
      <p:boldItalic r:id="rId40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7" userDrawn="1">
          <p15:clr>
            <a:srgbClr val="A4A3A4"/>
          </p15:clr>
        </p15:guide>
        <p15:guide id="2" pos="284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E6EA3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9556" autoAdjust="0"/>
  </p:normalViewPr>
  <p:slideViewPr>
    <p:cSldViewPr showGuides="1">
      <p:cViewPr varScale="1">
        <p:scale>
          <a:sx n="119" d="100"/>
          <a:sy n="119" d="100"/>
        </p:scale>
        <p:origin x="-132" y="-96"/>
      </p:cViewPr>
      <p:guideLst>
        <p:guide orient="horz" pos="1707"/>
        <p:guide pos="28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font" Target="fonts/font14.fntdata"/><Relationship Id="rId4" Type="http://schemas.openxmlformats.org/officeDocument/2006/relationships/slide" Target="slides/slide1.xml"/><Relationship Id="rId39" Type="http://schemas.openxmlformats.org/officeDocument/2006/relationships/font" Target="fonts/font13.fntdata"/><Relationship Id="rId38" Type="http://schemas.openxmlformats.org/officeDocument/2006/relationships/font" Target="fonts/font12.fntdata"/><Relationship Id="rId37" Type="http://schemas.openxmlformats.org/officeDocument/2006/relationships/font" Target="fonts/font11.fntdata"/><Relationship Id="rId36" Type="http://schemas.openxmlformats.org/officeDocument/2006/relationships/font" Target="fonts/font10.fntdata"/><Relationship Id="rId35" Type="http://schemas.openxmlformats.org/officeDocument/2006/relationships/font" Target="fonts/font9.fntdata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wmf"/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D5B0242-F413-479F-8C3B-D059716F8939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91DEBC3-E209-4798-859A-5A63566F841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" Target="../slides/slide1.xml"/><Relationship Id="rId11" Type="http://schemas.openxmlformats.org/officeDocument/2006/relationships/image" Target="../media/image3.png"/><Relationship Id="rId10" Type="http://schemas.openxmlformats.org/officeDocument/2006/relationships/slide" Target="../slides/slide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13184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429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正比例的意义</a:t>
            </a:r>
            <a:endParaRPr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458"/>
            <a:ext cx="9144000" cy="360040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38958" y="4758337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10" action="ppaction://hlinksldjump"/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1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  <a:endPara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458"/>
            <a:ext cx="9144000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1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6.jpe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4.bin"/><Relationship Id="rId3" Type="http://schemas.openxmlformats.org/officeDocument/2006/relationships/image" Target="../media/image31.wmf"/><Relationship Id="rId2" Type="http://schemas.openxmlformats.org/officeDocument/2006/relationships/oleObject" Target="../embeddings/oleObject13.bin"/><Relationship Id="rId1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4.wmf"/><Relationship Id="rId3" Type="http://schemas.openxmlformats.org/officeDocument/2006/relationships/oleObject" Target="../embeddings/oleObject16.bin"/><Relationship Id="rId2" Type="http://schemas.openxmlformats.org/officeDocument/2006/relationships/image" Target="../media/image33.wmf"/><Relationship Id="rId1" Type="http://schemas.openxmlformats.org/officeDocument/2006/relationships/oleObject" Target="../embeddings/oleObject1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wmf"/><Relationship Id="rId8" Type="http://schemas.openxmlformats.org/officeDocument/2006/relationships/oleObject" Target="../embeddings/oleObject4.bin"/><Relationship Id="rId7" Type="http://schemas.openxmlformats.org/officeDocument/2006/relationships/image" Target="../media/image13.wmf"/><Relationship Id="rId6" Type="http://schemas.openxmlformats.org/officeDocument/2006/relationships/oleObject" Target="../embeddings/oleObject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11.wmf"/><Relationship Id="rId2" Type="http://schemas.openxmlformats.org/officeDocument/2006/relationships/oleObject" Target="../embeddings/oleObject1.bin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4.xml"/><Relationship Id="rId15" Type="http://schemas.openxmlformats.org/officeDocument/2006/relationships/oleObject" Target="../embeddings/oleObject8.bin"/><Relationship Id="rId14" Type="http://schemas.openxmlformats.org/officeDocument/2006/relationships/oleObject" Target="../embeddings/oleObject7.bin"/><Relationship Id="rId13" Type="http://schemas.openxmlformats.org/officeDocument/2006/relationships/image" Target="../media/image16.wmf"/><Relationship Id="rId12" Type="http://schemas.openxmlformats.org/officeDocument/2006/relationships/oleObject" Target="../embeddings/oleObject6.bin"/><Relationship Id="rId11" Type="http://schemas.openxmlformats.org/officeDocument/2006/relationships/image" Target="../media/image15.wmf"/><Relationship Id="rId10" Type="http://schemas.openxmlformats.org/officeDocument/2006/relationships/oleObject" Target="../embeddings/oleObject5.bin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wmf"/><Relationship Id="rId7" Type="http://schemas.openxmlformats.org/officeDocument/2006/relationships/oleObject" Target="../embeddings/oleObject12.bin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7.wmf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4.xml"/><Relationship Id="rId10" Type="http://schemas.openxmlformats.org/officeDocument/2006/relationships/image" Target="../media/image22.png"/><Relationship Id="rId1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406794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0078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西师大版  数学  六年级  下册</a:t>
                </a:r>
                <a:endParaRPr kumimoji="1" lang="zh-CN" altLang="en-US" sz="12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矩形 13"/>
          <p:cNvSpPr/>
          <p:nvPr/>
        </p:nvSpPr>
        <p:spPr>
          <a:xfrm>
            <a:off x="1836035" y="1635815"/>
            <a:ext cx="52360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正比例的意义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1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912693" y="519703"/>
            <a:ext cx="3740448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0050A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正比例和反比例</a:t>
            </a:r>
            <a:endParaRPr lang="zh-CN" altLang="en-US" sz="4000" b="1" dirty="0">
              <a:solidFill>
                <a:srgbClr val="0050A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1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23" name="Picture 3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55769" y="796130"/>
            <a:ext cx="665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36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1956" y="3807961"/>
            <a:ext cx="7651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5" name="Picture 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754" y="536680"/>
            <a:ext cx="84772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5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1" y="2283300"/>
            <a:ext cx="174033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129" name="Group 25"/>
          <p:cNvGrpSpPr/>
          <p:nvPr/>
        </p:nvGrpSpPr>
        <p:grpSpPr bwMode="auto">
          <a:xfrm>
            <a:off x="1654175" y="484188"/>
            <a:ext cx="2917826" cy="1366839"/>
            <a:chOff x="1519" y="104"/>
            <a:chExt cx="1838" cy="861"/>
          </a:xfrm>
          <a:noFill/>
        </p:grpSpPr>
        <p:sp>
          <p:nvSpPr>
            <p:cNvPr id="2" name="AutoShape 22"/>
            <p:cNvSpPr>
              <a:spLocks noChangeArrowheads="1"/>
            </p:cNvSpPr>
            <p:nvPr/>
          </p:nvSpPr>
          <p:spPr bwMode="auto">
            <a:xfrm>
              <a:off x="1519" y="104"/>
              <a:ext cx="1838" cy="861"/>
            </a:xfrm>
            <a:prstGeom prst="cloudCallout">
              <a:avLst>
                <a:gd name="adj1" fmla="val -61737"/>
                <a:gd name="adj2" fmla="val -12153"/>
              </a:avLst>
            </a:pr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algn="ctr" defTabSz="914400"/>
              <a:endParaRPr lang="zh-CN" altLang="en-US"/>
            </a:p>
          </p:txBody>
        </p:sp>
        <p:sp>
          <p:nvSpPr>
            <p:cNvPr id="3" name="矩形 4"/>
            <p:cNvSpPr>
              <a:spLocks noChangeArrowheads="1"/>
            </p:cNvSpPr>
            <p:nvPr/>
          </p:nvSpPr>
          <p:spPr bwMode="auto">
            <a:xfrm>
              <a:off x="1724" y="149"/>
              <a:ext cx="1633" cy="75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从上面的两个实例中，你发现了什么？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7131" name="Group 27"/>
          <p:cNvGrpSpPr/>
          <p:nvPr/>
        </p:nvGrpSpPr>
        <p:grpSpPr bwMode="auto">
          <a:xfrm>
            <a:off x="4780915" y="532130"/>
            <a:ext cx="3039110" cy="1505585"/>
            <a:chOff x="2801" y="494"/>
            <a:chExt cx="1893" cy="764"/>
          </a:xfrm>
          <a:noFill/>
        </p:grpSpPr>
        <p:sp>
          <p:nvSpPr>
            <p:cNvPr id="47121" name="AutoShape 23"/>
            <p:cNvSpPr>
              <a:spLocks noChangeArrowheads="1"/>
            </p:cNvSpPr>
            <p:nvPr/>
          </p:nvSpPr>
          <p:spPr bwMode="auto">
            <a:xfrm>
              <a:off x="2801" y="494"/>
              <a:ext cx="1770" cy="764"/>
            </a:xfrm>
            <a:prstGeom prst="cloudCallout">
              <a:avLst>
                <a:gd name="adj1" fmla="val 64332"/>
                <a:gd name="adj2" fmla="val -6158"/>
              </a:avLst>
            </a:pr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algn="ctr" defTabSz="914400"/>
              <a:endParaRPr lang="zh-CN" altLang="en-US" b="1"/>
            </a:p>
          </p:txBody>
        </p:sp>
        <p:sp>
          <p:nvSpPr>
            <p:cNvPr id="47122" name="TextBox 14"/>
            <p:cNvSpPr txBox="1">
              <a:spLocks noChangeArrowheads="1"/>
            </p:cNvSpPr>
            <p:nvPr/>
          </p:nvSpPr>
          <p:spPr bwMode="auto">
            <a:xfrm>
              <a:off x="2920" y="554"/>
              <a:ext cx="1774" cy="60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用水量和水费、时间和路程分别是两种（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 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）的量。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712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90938" y="2500313"/>
            <a:ext cx="973138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32" name="AutoShape 28"/>
          <p:cNvSpPr>
            <a:spLocks noChangeArrowheads="1"/>
          </p:cNvSpPr>
          <p:nvPr/>
        </p:nvSpPr>
        <p:spPr bwMode="auto">
          <a:xfrm>
            <a:off x="162545" y="2140186"/>
            <a:ext cx="3472829" cy="1222098"/>
          </a:xfrm>
          <a:prstGeom prst="wedgeRoundRectCallout">
            <a:avLst>
              <a:gd name="adj1" fmla="val 56645"/>
              <a:gd name="adj2" fmla="val -929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在水费和用水量这两种量中，相对应的两个数量的比值是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33" name="AutoShape 29"/>
          <p:cNvSpPr>
            <a:spLocks noChangeArrowheads="1"/>
          </p:cNvSpPr>
          <p:nvPr/>
        </p:nvSpPr>
        <p:spPr bwMode="auto">
          <a:xfrm>
            <a:off x="5724128" y="2213686"/>
            <a:ext cx="3384376" cy="1261351"/>
          </a:xfrm>
          <a:prstGeom prst="wedgeRoundRectCallout">
            <a:avLst>
              <a:gd name="adj1" fmla="val -55542"/>
              <a:gd name="adj2" fmla="val 21306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在路程和时间这两种量中，相对应的两个数量的比值是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7135" name="Group 31"/>
          <p:cNvGrpSpPr/>
          <p:nvPr/>
        </p:nvGrpSpPr>
        <p:grpSpPr bwMode="auto">
          <a:xfrm>
            <a:off x="1835696" y="3480108"/>
            <a:ext cx="4087813" cy="1539914"/>
            <a:chOff x="1106" y="2234"/>
            <a:chExt cx="2575" cy="875"/>
          </a:xfrm>
          <a:noFill/>
        </p:grpSpPr>
        <p:sp>
          <p:nvSpPr>
            <p:cNvPr id="47116" name="AutoShape 24"/>
            <p:cNvSpPr>
              <a:spLocks noChangeArrowheads="1"/>
            </p:cNvSpPr>
            <p:nvPr/>
          </p:nvSpPr>
          <p:spPr bwMode="auto">
            <a:xfrm>
              <a:off x="1106" y="2234"/>
              <a:ext cx="2509" cy="875"/>
            </a:xfrm>
            <a:prstGeom prst="cloudCallout">
              <a:avLst>
                <a:gd name="adj1" fmla="val 61605"/>
                <a:gd name="adj2" fmla="val -4585"/>
              </a:avLst>
            </a:pr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algn="ctr" defTabSz="914400"/>
              <a:endParaRPr lang="zh-CN" altLang="en-US"/>
            </a:p>
          </p:txBody>
        </p:sp>
        <p:sp>
          <p:nvSpPr>
            <p:cNvPr id="47117" name="Rectangle 30"/>
            <p:cNvSpPr>
              <a:spLocks noChangeArrowheads="1"/>
            </p:cNvSpPr>
            <p:nvPr/>
          </p:nvSpPr>
          <p:spPr bwMode="auto">
            <a:xfrm>
              <a:off x="1295" y="2353"/>
              <a:ext cx="2386" cy="68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914400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像上面这样的两种量，叫做成正比例的量，它们的关系叫做正比例关系。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723890" y="1350645"/>
            <a:ext cx="1189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相关联</a:t>
            </a:r>
            <a:endParaRPr lang="zh-CN" altLang="en-US" sz="2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79930" y="2931795"/>
            <a:ext cx="1067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一定</a:t>
            </a:r>
            <a:endParaRPr lang="zh-CN" altLang="en-US" sz="2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52360" y="3028950"/>
            <a:ext cx="1067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一定</a:t>
            </a:r>
            <a:endParaRPr lang="zh-CN" altLang="en-US" sz="2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7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5636" y="2428292"/>
            <a:ext cx="1656184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6" name="AutoShape 16"/>
          <p:cNvSpPr>
            <a:spLocks noChangeArrowheads="1"/>
          </p:cNvSpPr>
          <p:nvPr/>
        </p:nvSpPr>
        <p:spPr bwMode="auto">
          <a:xfrm>
            <a:off x="3060065" y="2139950"/>
            <a:ext cx="3585210" cy="1452245"/>
          </a:xfrm>
          <a:prstGeom prst="cloudCallout">
            <a:avLst>
              <a:gd name="adj1" fmla="val -61726"/>
              <a:gd name="adj2" fmla="val 625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成正比例的量有什么特点：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5060" name="Group 39"/>
          <p:cNvGraphicFramePr>
            <a:graphicFrameLocks noGrp="1"/>
          </p:cNvGraphicFramePr>
          <p:nvPr/>
        </p:nvGraphicFramePr>
        <p:xfrm>
          <a:off x="173415" y="771917"/>
          <a:ext cx="8687768" cy="1033463"/>
        </p:xfrm>
        <a:graphic>
          <a:graphicData uri="http://schemas.openxmlformats.org/drawingml/2006/table">
            <a:tbl>
              <a:tblPr/>
              <a:tblGrid>
                <a:gridCol w="2493869"/>
                <a:gridCol w="885656"/>
                <a:gridCol w="883759"/>
                <a:gridCol w="885655"/>
                <a:gridCol w="883759"/>
                <a:gridCol w="885656"/>
                <a:gridCol w="883759"/>
                <a:gridCol w="885655"/>
              </a:tblGrid>
              <a:tr h="360363"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路程（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km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40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80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120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160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240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360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  <a:sym typeface="宋体" panose="02010600030101010101" pitchFamily="2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576263"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时间（小时）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0.5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1.5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2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4.5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403648" y="1491630"/>
            <a:ext cx="6408712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．直角三角形中，两个锐角的度数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．订阅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中国少年报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的份数与总钱数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．长方体的体积一定，它的底面积和高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/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8130" name="Picture 2" descr="F:\七彩课堂插图板式封面\排版用图标、页眉页脚\标题图（终-排版用）共29个\图解结构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5484" y="3723878"/>
            <a:ext cx="1700212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17"/>
          <p:cNvSpPr>
            <a:spLocks noChangeArrowheads="1"/>
          </p:cNvSpPr>
          <p:nvPr/>
        </p:nvSpPr>
        <p:spPr bwMode="auto">
          <a:xfrm>
            <a:off x="1021486" y="1048049"/>
            <a:ext cx="6155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择：下面选项中，（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）成正比例。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716115" y="1075382"/>
            <a:ext cx="57626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876935"/>
            <a:ext cx="7957820" cy="28117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20317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33975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850" y="771525"/>
            <a:ext cx="7679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</a:t>
            </a:r>
            <a:r>
              <a:rPr lang="en-US" altLang="zh-CN" sz="2800"/>
              <a:t>  3.</a:t>
            </a:r>
            <a:r>
              <a:rPr lang="en-US" altLang="zh-CN"/>
              <a:t> </a:t>
            </a:r>
            <a:r>
              <a:rPr lang="zh-CN" altLang="en-US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请同学们说一说生活中还有哪些是成正比例的量。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0415" y="1524635"/>
            <a:ext cx="65963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）每次喝水量一定，</a:t>
            </a:r>
            <a:r>
              <a:rPr lang="zh-CN" sz="2400"/>
              <a:t>喝水总量</a:t>
            </a:r>
            <a:r>
              <a:rPr lang="zh-CN" altLang="en-US" sz="2400"/>
              <a:t>与（</a:t>
            </a:r>
            <a:r>
              <a:rPr lang="en-US" altLang="zh-CN" sz="2400"/>
              <a:t>         </a:t>
            </a:r>
            <a:r>
              <a:rPr lang="zh-CN" altLang="en-US" sz="2400"/>
              <a:t>）成正比例。</a:t>
            </a:r>
            <a:r>
              <a:rPr lang="en-US" altLang="zh-CN" sz="2400"/>
              <a:t>                     </a:t>
            </a:r>
            <a:endParaRPr lang="en-US" altLang="zh-CN" sz="2400"/>
          </a:p>
        </p:txBody>
      </p:sp>
      <p:sp>
        <p:nvSpPr>
          <p:cNvPr id="4" name="文本框 3"/>
          <p:cNvSpPr txBox="1"/>
          <p:nvPr/>
        </p:nvSpPr>
        <p:spPr>
          <a:xfrm>
            <a:off x="755650" y="2753360"/>
            <a:ext cx="66833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）每棵桃树产量一定，（</a:t>
            </a:r>
            <a:r>
              <a:rPr lang="en-US" altLang="zh-CN" sz="2400"/>
              <a:t>          </a:t>
            </a:r>
            <a:r>
              <a:rPr lang="zh-CN" altLang="en-US" sz="2400"/>
              <a:t>）与（</a:t>
            </a:r>
            <a:r>
              <a:rPr lang="en-US" altLang="zh-CN" sz="2400"/>
              <a:t>          </a:t>
            </a:r>
            <a:r>
              <a:rPr lang="zh-CN" altLang="en-US" sz="2400"/>
              <a:t>）成正比例。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5940425" y="1491615"/>
            <a:ext cx="903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次数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72000" y="2753360"/>
            <a:ext cx="12858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总产量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3980" y="2715260"/>
            <a:ext cx="903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棵数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Box 12"/>
          <p:cNvSpPr txBox="1">
            <a:spLocks noChangeArrowheads="1"/>
          </p:cNvSpPr>
          <p:nvPr/>
        </p:nvSpPr>
        <p:spPr bwMode="auto">
          <a:xfrm>
            <a:off x="755808" y="987326"/>
            <a:ext cx="519958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的面积与半径成正比例吗？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66371" y="1995686"/>
          <a:ext cx="6408737" cy="1222376"/>
        </p:xfrm>
        <a:graphic>
          <a:graphicData uri="http://schemas.openxmlformats.org/drawingml/2006/table">
            <a:tbl>
              <a:tblPr/>
              <a:tblGrid>
                <a:gridCol w="1835150"/>
                <a:gridCol w="1525587"/>
                <a:gridCol w="1524000"/>
                <a:gridCol w="1524000"/>
              </a:tblGrid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圆的面积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3.14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12.56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28.26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半径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1" marR="91451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20317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339755"/>
            <a:ext cx="1847212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Box 12"/>
          <p:cNvSpPr txBox="1">
            <a:spLocks noChangeArrowheads="1"/>
          </p:cNvSpPr>
          <p:nvPr/>
        </p:nvSpPr>
        <p:spPr bwMode="auto">
          <a:xfrm>
            <a:off x="740410" y="555625"/>
            <a:ext cx="59499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的面积与半径有什么样的关系呢？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Object 1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87624" y="1347743"/>
            <a:ext cx="14986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右箭头 1"/>
          <p:cNvSpPr/>
          <p:nvPr/>
        </p:nvSpPr>
        <p:spPr>
          <a:xfrm>
            <a:off x="2915920" y="1563370"/>
            <a:ext cx="1080135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41825" y="1078865"/>
          <a:ext cx="347980" cy="9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2" imgW="139700" imgH="393700" progId="Equation.KSEE3">
                  <p:embed/>
                </p:oleObj>
              </mc:Choice>
              <mc:Fallback>
                <p:oleObj name="" r:id="rId2" imgW="1397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41825" y="1078865"/>
                        <a:ext cx="347980" cy="98044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Object 1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79369" y="2715533"/>
            <a:ext cx="14986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右箭头 11"/>
          <p:cNvSpPr/>
          <p:nvPr/>
        </p:nvSpPr>
        <p:spPr>
          <a:xfrm>
            <a:off x="2843530" y="2931795"/>
            <a:ext cx="122428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42765" y="2361565"/>
          <a:ext cx="481330" cy="1049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4" imgW="139700" imgH="393700" progId="Equation.KSEE3">
                  <p:embed/>
                </p:oleObj>
              </mc:Choice>
              <mc:Fallback>
                <p:oleObj name="" r:id="rId4" imgW="139700" imgH="393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2765" y="2361565"/>
                        <a:ext cx="481330" cy="1049655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4572000" y="3007360"/>
            <a:ext cx="3683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7" name="文本框 16"/>
          <p:cNvSpPr txBox="1"/>
          <p:nvPr/>
        </p:nvSpPr>
        <p:spPr>
          <a:xfrm>
            <a:off x="4788535" y="2643505"/>
            <a:ext cx="952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</a:rPr>
              <a:t>= 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charset="0"/>
                <a:cs typeface="Comic Sans MS" panose="030F0702030302020204" charset="0"/>
              </a:rPr>
              <a:t> π </a:t>
            </a:r>
            <a:endParaRPr lang="en-US" altLang="zh-CN" sz="2400">
              <a:solidFill>
                <a:srgbClr val="FF0000"/>
              </a:solidFill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60290" y="1347470"/>
            <a:ext cx="1309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</a:rPr>
              <a:t>=  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charset="0"/>
                <a:cs typeface="Comic Sans MS" panose="030F0702030302020204" charset="0"/>
              </a:rPr>
              <a:t>π</a:t>
            </a:r>
            <a:r>
              <a:rPr lang="en-US" altLang="zh-CN" sz="2400">
                <a:solidFill>
                  <a:srgbClr val="FF0000"/>
                </a:solidFill>
              </a:rPr>
              <a:t>r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55675" y="3927475"/>
            <a:ext cx="12026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结论：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027555" y="3985895"/>
            <a:ext cx="63607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圆的面积与半径不成正比例，</a:t>
            </a:r>
            <a:r>
              <a:rPr lang="zh-CN" altLang="en-US" sz="2400">
                <a:sym typeface="+mn-ea"/>
              </a:rPr>
              <a:t>圆的面积与半径的平方成正比例。</a:t>
            </a:r>
            <a:endParaRPr lang="zh-CN" altLang="en-US" sz="24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15695" y="554990"/>
            <a:ext cx="5469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有没有与圆的半径成正比例的量呢呢？</a:t>
            </a:r>
            <a:endParaRPr lang="zh-CN" altLang="en-US" sz="2400"/>
          </a:p>
        </p:txBody>
      </p:sp>
      <p:sp>
        <p:nvSpPr>
          <p:cNvPr id="21" name="文本框 20"/>
          <p:cNvSpPr txBox="1"/>
          <p:nvPr/>
        </p:nvSpPr>
        <p:spPr>
          <a:xfrm>
            <a:off x="899795" y="3219450"/>
            <a:ext cx="63607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ym typeface="+mn-ea"/>
              </a:rPr>
              <a:t>圆的周长与半径成正比例，圆的直径与半径</a:t>
            </a:r>
            <a:r>
              <a:rPr lang="zh-CN" altLang="en-US" sz="2400">
                <a:sym typeface="+mn-ea"/>
              </a:rPr>
              <a:t>成正比例。</a:t>
            </a:r>
            <a:endParaRPr lang="zh-CN" altLang="en-US" sz="2400"/>
          </a:p>
        </p:txBody>
      </p:sp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02873" y="1238568"/>
          <a:ext cx="465455" cy="1109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165100" imgH="393700" progId="Equation.KSEE3">
                  <p:embed/>
                </p:oleObj>
              </mc:Choice>
              <mc:Fallback>
                <p:oleObj name="" r:id="rId1" imgW="165100" imgH="393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02873" y="1238568"/>
                        <a:ext cx="465455" cy="11093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724525" y="1563370"/>
            <a:ext cx="952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</a:rPr>
              <a:t>= 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charset="0"/>
                <a:cs typeface="Comic Sans MS" panose="030F0702030302020204" charset="0"/>
              </a:rPr>
              <a:t> 2</a:t>
            </a:r>
            <a:endParaRPr lang="en-US" altLang="zh-CN" sz="2400">
              <a:solidFill>
                <a:srgbClr val="FF0000"/>
              </a:solidFill>
              <a:latin typeface="Comic Sans MS" panose="030F0702030302020204" charset="0"/>
              <a:cs typeface="Comic Sans MS" panose="030F0702030302020204" charset="0"/>
            </a:endParaRPr>
          </a:p>
        </p:txBody>
      </p:sp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619885" y="1275398"/>
          <a:ext cx="499110" cy="1109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3" imgW="177165" imgH="393700" progId="Equation.KSEE3">
                  <p:embed/>
                </p:oleObj>
              </mc:Choice>
              <mc:Fallback>
                <p:oleObj name="" r:id="rId3" imgW="177165" imgH="393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885" y="1275398"/>
                        <a:ext cx="499110" cy="11093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2158365" y="1600200"/>
            <a:ext cx="952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</a:rPr>
              <a:t>= 2</a:t>
            </a:r>
            <a:r>
              <a:rPr lang="en-US" altLang="zh-CN" sz="2400">
                <a:solidFill>
                  <a:srgbClr val="FF0000"/>
                </a:solidFill>
                <a:latin typeface="Comic Sans MS" panose="030F0702030302020204" charset="0"/>
                <a:cs typeface="Comic Sans MS" panose="030F0702030302020204" charset="0"/>
              </a:rPr>
              <a:t> π </a:t>
            </a:r>
            <a:endParaRPr lang="en-US" altLang="zh-CN" sz="2400">
              <a:solidFill>
                <a:srgbClr val="FF0000"/>
              </a:solidFill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1634934"/>
            <a:ext cx="7500895" cy="2620176"/>
          </a:xfrm>
          <a:prstGeom prst="rect">
            <a:avLst/>
          </a:prstGeom>
        </p:spPr>
      </p:pic>
      <p:sp>
        <p:nvSpPr>
          <p:cNvPr id="101382" name="Rectangle 20"/>
          <p:cNvSpPr>
            <a:spLocks noChangeArrowheads="1"/>
          </p:cNvSpPr>
          <p:nvPr/>
        </p:nvSpPr>
        <p:spPr bwMode="auto">
          <a:xfrm>
            <a:off x="899795" y="1851660"/>
            <a:ext cx="7301230" cy="1370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★两种相关联的量的比值一定时，这两种量叫做成正比例的量，它们的关系叫做正比例关系。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899795" y="3219450"/>
            <a:ext cx="6578600" cy="571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p>
            <a:pPr defTabSz="9144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★判断两个量是否成正比例的一般方法。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192" y="3610768"/>
            <a:ext cx="1606996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683568" y="1024600"/>
            <a:ext cx="568776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观察有哪些量？想想算式和等量关系式？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827584" y="1547820"/>
            <a:ext cx="58324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坐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火车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小时行了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6" name="Text Box 7"/>
          <p:cNvSpPr txBox="1">
            <a:spLocks noChangeArrowheads="1"/>
          </p:cNvSpPr>
          <p:nvPr/>
        </p:nvSpPr>
        <p:spPr bwMode="auto">
          <a:xfrm>
            <a:off x="1331640" y="2071040"/>
            <a:ext cx="58324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问题：平均每小时行了多少千米？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31884" y="2655343"/>
            <a:ext cx="6552484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“时间”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和“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”两个量。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780540" y="3291840"/>
            <a:ext cx="135128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算式：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131840" y="3291830"/>
            <a:ext cx="460851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240÷2 =120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762124" y="3939902"/>
            <a:ext cx="151373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关系式：      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51656" y="3939902"/>
            <a:ext cx="296599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速度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5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5714" y="3544358"/>
            <a:ext cx="150031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755576" y="627534"/>
            <a:ext cx="583247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观察有哪些量？说出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算式和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等量关系式？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39" name="Text Box 6"/>
          <p:cNvSpPr txBox="1">
            <a:spLocks noChangeArrowheads="1"/>
          </p:cNvSpPr>
          <p:nvPr/>
        </p:nvSpPr>
        <p:spPr bwMode="auto">
          <a:xfrm>
            <a:off x="683568" y="1202060"/>
            <a:ext cx="58324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360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个字用了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0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21538" y="1675745"/>
            <a:ext cx="58324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问题：平均每分钟打了多少个字？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85869" y="2179801"/>
            <a:ext cx="8028384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“工作总量”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和“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工作时间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”两个量。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92275" y="2822575"/>
            <a:ext cx="11906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037589" y="2762334"/>
            <a:ext cx="460851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360÷4 =90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595272" y="3344674"/>
            <a:ext cx="15143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关系式：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988362" y="3344649"/>
            <a:ext cx="535064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工作总量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工作时间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工作效率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6298" y="3507854"/>
            <a:ext cx="1583829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55809" y="339769"/>
            <a:ext cx="7561262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关系式：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工作总量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工作时间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工作效率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路程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速度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971550" y="2139315"/>
            <a:ext cx="7526020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这些都是我们以前学习过的常见的数量关系式，每组数量与数量之间是（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36005" y="2570480"/>
            <a:ext cx="1862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有</a:t>
            </a:r>
            <a:r>
              <a:rPr lang="zh-CN" altLang="en-US" sz="2800">
                <a:solidFill>
                  <a:srgbClr val="FF0000"/>
                </a:solidFill>
              </a:rPr>
              <a:t>关联的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528061" y="1103992"/>
            <a:ext cx="7280275" cy="905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居委会张阿姨负责小区水费的收缴工作，下面是她统计的某单元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户人家的用水情况。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0" name="Group 4"/>
          <p:cNvGraphicFramePr/>
          <p:nvPr/>
        </p:nvGraphicFramePr>
        <p:xfrm>
          <a:off x="971314" y="2131716"/>
          <a:ext cx="7201371" cy="1371600"/>
        </p:xfrm>
        <a:graphic>
          <a:graphicData uri="http://schemas.openxmlformats.org/drawingml/2006/table">
            <a:tbl>
              <a:tblPr/>
              <a:tblGrid>
                <a:gridCol w="1728763"/>
                <a:gridCol w="864096"/>
                <a:gridCol w="936104"/>
                <a:gridCol w="1008112"/>
                <a:gridCol w="936104"/>
                <a:gridCol w="864096"/>
                <a:gridCol w="864096"/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住户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李家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吴家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kumimoji="0" lang="zh-CN" alt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1">
                      <a:blip r:embed="rId1"/>
                      <a:stretch>
                        <a:fillRect l="-353" t="-107692" r="-253710" b="-12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14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水费（元）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21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49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35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87340" y="3494947"/>
            <a:ext cx="7137400" cy="11137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从表中你发现了什么规律？你能根据这个规律帮张阿姨把表填完整吗？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11560" y="1001087"/>
            <a:ext cx="1166673" cy="1063073"/>
            <a:chOff x="670145" y="1457273"/>
            <a:chExt cx="1555361" cy="1417431"/>
          </a:xfrm>
        </p:grpSpPr>
        <p:pic>
          <p:nvPicPr>
            <p:cNvPr id="16" name="图片 15" descr="28Z58PICt4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矩形 16"/>
            <p:cNvSpPr/>
            <p:nvPr/>
          </p:nvSpPr>
          <p:spPr>
            <a:xfrm>
              <a:off x="921335" y="2322677"/>
              <a:ext cx="959995" cy="5520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4"/>
          <p:cNvGraphicFramePr/>
          <p:nvPr/>
        </p:nvGraphicFramePr>
        <p:xfrm>
          <a:off x="971314" y="555646"/>
          <a:ext cx="7201371" cy="1371600"/>
        </p:xfrm>
        <a:graphic>
          <a:graphicData uri="http://schemas.openxmlformats.org/drawingml/2006/table">
            <a:tbl>
              <a:tblPr/>
              <a:tblGrid>
                <a:gridCol w="1728763"/>
                <a:gridCol w="864096"/>
                <a:gridCol w="936104"/>
                <a:gridCol w="1008112"/>
                <a:gridCol w="936104"/>
                <a:gridCol w="864096"/>
                <a:gridCol w="864096"/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住户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李家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吴家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kumimoji="0" lang="zh-CN" alt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1">
                      <a:blip r:embed="rId1"/>
                      <a:stretch>
                        <a:fillRect l="-353" t="-107692" r="-253710" b="-12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14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水费（元）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21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49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35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8733" y="2283616"/>
            <a:ext cx="16129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defTabSz="914400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算一算：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4063" name="Object 31"/>
          <p:cNvGraphicFramePr>
            <a:graphicFrameLocks noChangeAspect="1"/>
          </p:cNvGraphicFramePr>
          <p:nvPr/>
        </p:nvGraphicFramePr>
        <p:xfrm>
          <a:off x="1397953" y="2207895"/>
          <a:ext cx="1233170" cy="688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5" name="公式" r:id="rId2" imgW="647700" imgH="419100" progId="Equation.3">
                  <p:embed/>
                </p:oleObj>
              </mc:Choice>
              <mc:Fallback>
                <p:oleObj name="公式" r:id="rId2" imgW="647700" imgH="4191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953" y="2207895"/>
                        <a:ext cx="1233170" cy="6883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843530" y="2067560"/>
          <a:ext cx="556260" cy="1014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4" imgW="215900" imgH="393700" progId="Equation.KSEE3">
                  <p:embed/>
                </p:oleObj>
              </mc:Choice>
              <mc:Fallback>
                <p:oleObj name="" r:id="rId4" imgW="2159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43530" y="2067560"/>
                        <a:ext cx="556260" cy="1014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63328" y="2067560"/>
          <a:ext cx="589915" cy="1014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6" imgW="228600" imgH="393700" progId="Equation.KSEE3">
                  <p:embed/>
                </p:oleObj>
              </mc:Choice>
              <mc:Fallback>
                <p:oleObj name="" r:id="rId6" imgW="2286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63328" y="2067560"/>
                        <a:ext cx="589915" cy="1014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14850" y="24638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8" imgW="114300" imgH="215900" progId="Equation.KSEE3">
                  <p:embed/>
                </p:oleObj>
              </mc:Choice>
              <mc:Fallback>
                <p:oleObj name="" r:id="rId8" imgW="114300" imgH="2159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14850" y="246380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17415" y="2067560"/>
          <a:ext cx="563245" cy="969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0" imgW="228600" imgH="393700" progId="Equation.KSEE3">
                  <p:embed/>
                </p:oleObj>
              </mc:Choice>
              <mc:Fallback>
                <p:oleObj name="" r:id="rId10" imgW="2286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17415" y="2067560"/>
                        <a:ext cx="563245" cy="969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接箭头连接符 8"/>
          <p:cNvCxnSpPr/>
          <p:nvPr/>
        </p:nvCxnSpPr>
        <p:spPr>
          <a:xfrm>
            <a:off x="3105150" y="3075305"/>
            <a:ext cx="13335" cy="419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67810" y="3036570"/>
            <a:ext cx="13335" cy="419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5003800" y="3003550"/>
            <a:ext cx="13335" cy="419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aphicFrame>
        <p:nvGraphicFramePr>
          <p:cNvPr id="13" name="对象 1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15920" y="3507740"/>
          <a:ext cx="431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12" imgW="215900" imgH="393700" progId="Equation.KSEE3">
                  <p:embed/>
                </p:oleObj>
              </mc:Choice>
              <mc:Fallback>
                <p:oleObj name="" r:id="rId12" imgW="215900" imgH="393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915920" y="3507740"/>
                        <a:ext cx="431800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82390" y="3456305"/>
          <a:ext cx="431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4" imgW="215900" imgH="393700" progId="Equation.KSEE3">
                  <p:embed/>
                </p:oleObj>
              </mc:Choice>
              <mc:Fallback>
                <p:oleObj name="" r:id="rId14" imgW="215900" imgH="393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82390" y="3456305"/>
                        <a:ext cx="431800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848860" y="3456305"/>
          <a:ext cx="431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5" imgW="215900" imgH="393700" progId="Equation.KSEE3">
                  <p:embed/>
                </p:oleObj>
              </mc:Choice>
              <mc:Fallback>
                <p:oleObj name="" r:id="rId15" imgW="215900" imgH="393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48860" y="3456305"/>
                        <a:ext cx="431800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2987675" y="3926840"/>
            <a:ext cx="2351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>
                <a:solidFill>
                  <a:srgbClr val="FF0000"/>
                </a:solidFill>
              </a:rPr>
              <a:t>2             2             2</a:t>
            </a:r>
            <a:endParaRPr lang="en-US" altLang="zh-CN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Text Box 49"/>
          <p:cNvSpPr txBox="1">
            <a:spLocks noChangeArrowheads="1"/>
          </p:cNvSpPr>
          <p:nvPr/>
        </p:nvSpPr>
        <p:spPr bwMode="auto">
          <a:xfrm>
            <a:off x="3059782" y="772492"/>
            <a:ext cx="2889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=</a:t>
            </a:r>
            <a:endParaRPr lang="en-US" altLang="zh-CN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4044" name="Text Box 60"/>
          <p:cNvSpPr txBox="1">
            <a:spLocks noChangeArrowheads="1"/>
          </p:cNvSpPr>
          <p:nvPr/>
        </p:nvSpPr>
        <p:spPr bwMode="auto">
          <a:xfrm>
            <a:off x="1547845" y="1550228"/>
            <a:ext cx="36004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水费与用水量的比值就是</a:t>
            </a:r>
            <a:endParaRPr lang="zh-CN" altLang="en-US" sz="2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Line 62"/>
          <p:cNvSpPr>
            <a:spLocks noChangeShapeType="1"/>
          </p:cNvSpPr>
          <p:nvPr/>
        </p:nvSpPr>
        <p:spPr bwMode="auto">
          <a:xfrm>
            <a:off x="5168067" y="1791856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Line 63"/>
          <p:cNvSpPr>
            <a:spLocks noChangeShapeType="1"/>
          </p:cNvSpPr>
          <p:nvPr/>
        </p:nvSpPr>
        <p:spPr bwMode="auto">
          <a:xfrm>
            <a:off x="6228432" y="1204292"/>
            <a:ext cx="0" cy="2873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 b="1"/>
          </a:p>
        </p:txBody>
      </p:sp>
      <p:sp>
        <p:nvSpPr>
          <p:cNvPr id="43" name="Text Box 65"/>
          <p:cNvSpPr txBox="1">
            <a:spLocks noChangeArrowheads="1"/>
          </p:cNvSpPr>
          <p:nvPr/>
        </p:nvSpPr>
        <p:spPr bwMode="auto">
          <a:xfrm>
            <a:off x="3528060" y="2458720"/>
            <a:ext cx="391033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单价不变，就是两个量的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）不变。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 Box 73"/>
          <p:cNvSpPr txBox="1">
            <a:spLocks noChangeArrowheads="1"/>
          </p:cNvSpPr>
          <p:nvPr/>
        </p:nvSpPr>
        <p:spPr bwMode="auto">
          <a:xfrm>
            <a:off x="4356100" y="3867785"/>
            <a:ext cx="313182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defTabSz="914400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水费</a:t>
            </a:r>
            <a:r>
              <a:rPr lang="en-US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用水量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 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单价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39268" y="639601"/>
            <a:ext cx="16129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算一算：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4063" name="Object 31"/>
          <p:cNvGraphicFramePr>
            <a:graphicFrameLocks noChangeAspect="1"/>
          </p:cNvGraphicFramePr>
          <p:nvPr/>
        </p:nvGraphicFramePr>
        <p:xfrm>
          <a:off x="2412082" y="699467"/>
          <a:ext cx="6477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5" name="公式" r:id="rId1" imgW="520700" imgH="419100" progId="Equation.3">
                  <p:embed/>
                </p:oleObj>
              </mc:Choice>
              <mc:Fallback>
                <p:oleObj name="公式" r:id="rId1" imgW="520700" imgH="4191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2082" y="699467"/>
                        <a:ext cx="64770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64" name="Object 32"/>
          <p:cNvGraphicFramePr>
            <a:graphicFrameLocks noChangeAspect="1"/>
          </p:cNvGraphicFramePr>
          <p:nvPr/>
        </p:nvGraphicFramePr>
        <p:xfrm>
          <a:off x="3372837" y="782176"/>
          <a:ext cx="212090" cy="373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6" name="公式" r:id="rId3" imgW="165100" imgH="292100" progId="Equation.3">
                  <p:embed/>
                </p:oleObj>
              </mc:Choice>
              <mc:Fallback>
                <p:oleObj name="公式" r:id="rId3" imgW="165100" imgH="2921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2837" y="782176"/>
                        <a:ext cx="212090" cy="373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65" name="Object 33"/>
          <p:cNvGraphicFramePr>
            <a:graphicFrameLocks noChangeAspect="1"/>
          </p:cNvGraphicFramePr>
          <p:nvPr/>
        </p:nvGraphicFramePr>
        <p:xfrm>
          <a:off x="4087847" y="782176"/>
          <a:ext cx="226695" cy="373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7" name="公式" r:id="rId5" imgW="177165" imgH="292100" progId="Equation.3">
                  <p:embed/>
                </p:oleObj>
              </mc:Choice>
              <mc:Fallback>
                <p:oleObj name="公式" r:id="rId5" imgW="177165" imgH="2921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847" y="782176"/>
                        <a:ext cx="226695" cy="373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66" name="Object 34"/>
          <p:cNvGraphicFramePr>
            <a:graphicFrameLocks noChangeAspect="1"/>
          </p:cNvGraphicFramePr>
          <p:nvPr/>
        </p:nvGraphicFramePr>
        <p:xfrm>
          <a:off x="4735547" y="771698"/>
          <a:ext cx="226695" cy="374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8" name="公式" r:id="rId7" imgW="177165" imgH="292100" progId="Equation.3">
                  <p:embed/>
                </p:oleObj>
              </mc:Choice>
              <mc:Fallback>
                <p:oleObj name="公式" r:id="rId7" imgW="177165" imgH="29210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5547" y="771698"/>
                        <a:ext cx="226695" cy="3740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67" name="Text Box 49"/>
          <p:cNvSpPr txBox="1">
            <a:spLocks noChangeArrowheads="1"/>
          </p:cNvSpPr>
          <p:nvPr/>
        </p:nvSpPr>
        <p:spPr bwMode="auto">
          <a:xfrm>
            <a:off x="3709069" y="772492"/>
            <a:ext cx="2873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=</a:t>
            </a:r>
            <a:endParaRPr lang="en-US" altLang="zh-CN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4068" name="Text Box 49"/>
          <p:cNvSpPr txBox="1">
            <a:spLocks noChangeArrowheads="1"/>
          </p:cNvSpPr>
          <p:nvPr/>
        </p:nvSpPr>
        <p:spPr bwMode="auto">
          <a:xfrm>
            <a:off x="4283744" y="772492"/>
            <a:ext cx="2889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=</a:t>
            </a:r>
            <a:endParaRPr lang="en-US" altLang="zh-CN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4069" name="Text Box 49"/>
          <p:cNvSpPr txBox="1">
            <a:spLocks noChangeArrowheads="1"/>
          </p:cNvSpPr>
          <p:nvPr/>
        </p:nvSpPr>
        <p:spPr bwMode="auto">
          <a:xfrm>
            <a:off x="5075907" y="772492"/>
            <a:ext cx="2889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=</a:t>
            </a:r>
            <a:endParaRPr lang="en-US" altLang="zh-CN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5282095" y="782191"/>
            <a:ext cx="4318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 dirty="0">
                <a:latin typeface="华文新魏" panose="02010800040101010101" charset="-122"/>
                <a:ea typeface="楷体_GB2312" panose="02010609030101010101" pitchFamily="49" charset="-122"/>
              </a:rPr>
              <a:t>…</a:t>
            </a:r>
            <a:endParaRPr lang="en-US" altLang="zh-CN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4071" name="Text Box 49"/>
          <p:cNvSpPr txBox="1">
            <a:spLocks noChangeArrowheads="1"/>
          </p:cNvSpPr>
          <p:nvPr/>
        </p:nvSpPr>
        <p:spPr bwMode="auto">
          <a:xfrm>
            <a:off x="5725194" y="772492"/>
            <a:ext cx="2873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=</a:t>
            </a:r>
            <a:endParaRPr lang="en-US" altLang="zh-CN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4072" name="Text Box 49"/>
          <p:cNvSpPr txBox="1">
            <a:spLocks noChangeArrowheads="1"/>
          </p:cNvSpPr>
          <p:nvPr/>
        </p:nvSpPr>
        <p:spPr bwMode="auto">
          <a:xfrm>
            <a:off x="6012532" y="772492"/>
            <a:ext cx="6477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3.5</a:t>
            </a:r>
            <a:endParaRPr lang="en-US" altLang="zh-CN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4073" name="Text Box 60"/>
          <p:cNvSpPr txBox="1">
            <a:spLocks noChangeArrowheads="1"/>
          </p:cNvSpPr>
          <p:nvPr/>
        </p:nvSpPr>
        <p:spPr bwMode="auto">
          <a:xfrm>
            <a:off x="5652889" y="1588249"/>
            <a:ext cx="8636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zh-CN" altLang="en-US" sz="2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单价</a:t>
            </a:r>
            <a:endParaRPr lang="zh-CN" altLang="en-US" sz="2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4075" name="Picture 2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1924" y="2659935"/>
            <a:ext cx="674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6" name="Picture 2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1336" y="3507854"/>
            <a:ext cx="11525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77" name="AutoShape 45"/>
          <p:cNvSpPr>
            <a:spLocks noChangeArrowheads="1"/>
          </p:cNvSpPr>
          <p:nvPr/>
        </p:nvSpPr>
        <p:spPr bwMode="auto">
          <a:xfrm>
            <a:off x="1057599" y="2242321"/>
            <a:ext cx="2291107" cy="1050154"/>
          </a:xfrm>
          <a:prstGeom prst="cloudCallout">
            <a:avLst>
              <a:gd name="adj1" fmla="val -56941"/>
              <a:gd name="adj2" fmla="val 9813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pPr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那么哪个量不变？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78" name="AutoShape 46"/>
          <p:cNvSpPr>
            <a:spLocks noChangeArrowheads="1"/>
          </p:cNvSpPr>
          <p:nvPr/>
        </p:nvSpPr>
        <p:spPr bwMode="auto">
          <a:xfrm>
            <a:off x="1763587" y="3609454"/>
            <a:ext cx="2232819" cy="1050528"/>
          </a:xfrm>
          <a:prstGeom prst="cloudCallout">
            <a:avLst>
              <a:gd name="adj1" fmla="val -59294"/>
              <a:gd name="adj2" fmla="val 1528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pPr algn="ctr" defTabSz="9144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你能说出关系式吗？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60875" y="2828290"/>
            <a:ext cx="1264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accent1"/>
                </a:solidFill>
              </a:rPr>
              <a:t>比值</a:t>
            </a:r>
            <a:endParaRPr lang="zh-CN" altLang="en-US" sz="2400">
              <a:solidFill>
                <a:schemeClr val="accent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24115" y="3796030"/>
            <a:ext cx="1047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( </a:t>
            </a:r>
            <a:r>
              <a:rPr lang="zh-CN" altLang="en-US" sz="2400"/>
              <a:t>一定</a:t>
            </a:r>
            <a:r>
              <a:rPr lang="en-US" altLang="zh-CN" sz="2400"/>
              <a:t>)</a:t>
            </a:r>
            <a:endParaRPr lang="en-US" altLang="zh-CN" sz="24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44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44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44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44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4" grpId="0"/>
      <p:bldP spid="40" grpId="0" bldLvl="0" animBg="1"/>
      <p:bldP spid="41" grpId="0" animBg="1"/>
      <p:bldP spid="43" grpId="0"/>
      <p:bldP spid="44073" grpId="0"/>
      <p:bldP spid="44077" grpId="0" animBg="1"/>
      <p:bldP spid="44078" grpId="0" animBg="1"/>
      <p:bldP spid="3" grpId="0"/>
      <p:bldP spid="5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528061" y="1103992"/>
            <a:ext cx="7280275" cy="905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居委会张阿姨负责小区水费的收缴工作，下面是她统计的某单元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户人家的用水情况。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0" name="Group 4"/>
          <p:cNvGraphicFramePr/>
          <p:nvPr/>
        </p:nvGraphicFramePr>
        <p:xfrm>
          <a:off x="971314" y="2131716"/>
          <a:ext cx="7201371" cy="1371600"/>
        </p:xfrm>
        <a:graphic>
          <a:graphicData uri="http://schemas.openxmlformats.org/drawingml/2006/table">
            <a:tbl>
              <a:tblPr/>
              <a:tblGrid>
                <a:gridCol w="1728763"/>
                <a:gridCol w="864096"/>
                <a:gridCol w="936104"/>
                <a:gridCol w="1008112"/>
                <a:gridCol w="936104"/>
                <a:gridCol w="864096"/>
                <a:gridCol w="864096"/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住户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李家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吴家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kumimoji="0" lang="zh-CN" alt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1">
                      <a:blip r:embed="rId1"/>
                      <a:stretch>
                        <a:fillRect l="-353" t="-107692" r="-253710" b="-12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14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水费（元）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21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49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35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11560" y="1001087"/>
            <a:ext cx="1166673" cy="1063073"/>
            <a:chOff x="670145" y="1457273"/>
            <a:chExt cx="1555361" cy="1417431"/>
          </a:xfrm>
        </p:grpSpPr>
        <p:pic>
          <p:nvPicPr>
            <p:cNvPr id="16" name="图片 15" descr="28Z58PICt4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矩形 16"/>
            <p:cNvSpPr/>
            <p:nvPr/>
          </p:nvSpPr>
          <p:spPr>
            <a:xfrm>
              <a:off x="921335" y="2322677"/>
              <a:ext cx="959995" cy="5520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87450" y="3495040"/>
            <a:ext cx="548894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现在你能帮张阿姨把表填完整吗？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16370" y="3075940"/>
            <a:ext cx="7181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solidFill>
                  <a:srgbClr val="FF0000"/>
                </a:solidFill>
              </a:rPr>
              <a:t>31.5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46645" y="3036570"/>
            <a:ext cx="7181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solidFill>
                  <a:srgbClr val="FF0000"/>
                </a:solidFill>
              </a:rPr>
              <a:t>24.5</a:t>
            </a:r>
            <a:endParaRPr lang="en-US" altLang="zh-CN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20917" y="627534"/>
            <a:ext cx="8136036" cy="9361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小明在乘车旅行的途中，根据汽车仪表盘记录了下面的数据。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5060" name="Group 39"/>
          <p:cNvGraphicFramePr>
            <a:graphicFrameLocks noGrp="1"/>
          </p:cNvGraphicFramePr>
          <p:nvPr/>
        </p:nvGraphicFramePr>
        <p:xfrm>
          <a:off x="251520" y="1779662"/>
          <a:ext cx="8687768" cy="1033463"/>
        </p:xfrm>
        <a:graphic>
          <a:graphicData uri="http://schemas.openxmlformats.org/drawingml/2006/table">
            <a:tbl>
              <a:tblPr/>
              <a:tblGrid>
                <a:gridCol w="2493869"/>
                <a:gridCol w="885656"/>
                <a:gridCol w="883759"/>
                <a:gridCol w="885655"/>
                <a:gridCol w="883759"/>
                <a:gridCol w="885656"/>
                <a:gridCol w="883759"/>
                <a:gridCol w="885655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路程（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km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40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80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120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160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240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  <a:sym typeface="宋体" panose="02010600030101010101" pitchFamily="2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时间（小时）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0.5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1.5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2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4.5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 panose="020B0503020204020204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微软雅黑" panose="020B050302020402020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9" name="Text Box 63"/>
          <p:cNvSpPr txBox="1">
            <a:spLocks noChangeArrowheads="1"/>
          </p:cNvSpPr>
          <p:nvPr/>
        </p:nvSpPr>
        <p:spPr bwMode="auto">
          <a:xfrm>
            <a:off x="323215" y="2931795"/>
            <a:ext cx="864108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找规律，在表中空白处填上适当的数，并写出关系式。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95" name="Text Box 39"/>
          <p:cNvSpPr txBox="1">
            <a:spLocks noChangeArrowheads="1"/>
          </p:cNvSpPr>
          <p:nvPr/>
        </p:nvSpPr>
        <p:spPr bwMode="auto">
          <a:xfrm>
            <a:off x="7308304" y="1779662"/>
            <a:ext cx="6477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360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96" name="Text Box 40"/>
          <p:cNvSpPr txBox="1">
            <a:spLocks noChangeArrowheads="1"/>
          </p:cNvSpPr>
          <p:nvPr/>
        </p:nvSpPr>
        <p:spPr bwMode="auto">
          <a:xfrm>
            <a:off x="6516216" y="2283718"/>
            <a:ext cx="36036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1550" y="3628390"/>
            <a:ext cx="2011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关系式：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15920" y="3651885"/>
            <a:ext cx="3136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路程</a:t>
            </a:r>
            <a:r>
              <a:rPr lang="en-US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÷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时间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速度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52135" y="3689985"/>
            <a:ext cx="1047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( </a:t>
            </a:r>
            <a:r>
              <a:rPr lang="zh-CN" altLang="en-US" sz="2400"/>
              <a:t>一定</a:t>
            </a:r>
            <a:r>
              <a:rPr lang="en-US" altLang="zh-CN" sz="2400"/>
              <a:t>)</a:t>
            </a:r>
            <a:endParaRPr lang="en-US" altLang="zh-CN" sz="24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 build="p"/>
      <p:bldP spid="17" grpId="1" autoUpdateAnimBg="0" build="p"/>
      <p:bldP spid="17" grpId="2" autoUpdateAnimBg="0" build="p"/>
      <p:bldP spid="17" grpId="3" autoUpdateAnimBg="0" build="p"/>
      <p:bldP spid="19" grpId="0" bldLvl="0" autoUpdateAnimBg="0"/>
      <p:bldP spid="19" grpId="1"/>
      <p:bldP spid="2" grpId="0"/>
      <p:bldP spid="45096" grpId="0"/>
      <p:bldP spid="45095" grpId="0"/>
      <p:bldP spid="4" grpId="0"/>
      <p:bldP spid="3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230.8581889763779,&quot;left&quot;:77.62748031496064,&quot;top&quot;:131.9484251968504,&quot;width&quot;:632.156220472441}"/>
</p:tagLst>
</file>

<file path=ppt/tags/tag2.xml><?xml version="1.0" encoding="utf-8"?>
<p:tagLst xmlns:p="http://schemas.openxmlformats.org/presentationml/2006/main">
  <p:tag name="KSO_WM_DIAGRAM_VIRTUALLY_FRAME" val="{&quot;height&quot;:230.8581889763779,&quot;left&quot;:77.62748031496064,&quot;top&quot;:131.9484251968504,&quot;width&quot;:632.156220472441}"/>
</p:tagLst>
</file>

<file path=ppt/tags/tag3.xml><?xml version="1.0" encoding="utf-8"?>
<p:tagLst xmlns:p="http://schemas.openxmlformats.org/presentationml/2006/main">
  <p:tag name="KSO_WM_DIAGRAM_VIRTUALLY_FRAME" val="{&quot;height&quot;:230.8581889763779,&quot;left&quot;:77.62748031496064,&quot;top&quot;:131.9484251968504,&quot;width&quot;:632.156220472441}"/>
</p:tagLst>
</file>

<file path=ppt/tags/tag4.xml><?xml version="1.0" encoding="utf-8"?>
<p:tagLst xmlns:p="http://schemas.openxmlformats.org/presentationml/2006/main">
  <p:tag name="KSO_WM_DIAGRAM_VIRTUALLY_FRAME" val="{&quot;height&quot;:230.8581889763779,&quot;left&quot;:77.62748031496064,&quot;top&quot;:131.9484251968504,&quot;width&quot;:632.156220472441}"/>
</p:tagLst>
</file>

<file path=ppt/tags/tag5.xml><?xml version="1.0" encoding="utf-8"?>
<p:tagLst xmlns:p="http://schemas.openxmlformats.org/presentationml/2006/main">
  <p:tag name="KSO_WM_DIAGRAM_VIRTUALLY_FRAME" val="{&quot;height&quot;:230.8581889763779,&quot;left&quot;:77.62748031496064,&quot;top&quot;:131.9484251968504,&quot;width&quot;:632.156220472441}"/>
</p:tagLst>
</file>

<file path=ppt/tags/tag6.xml><?xml version="1.0" encoding="utf-8"?>
<p:tagLst xmlns:p="http://schemas.openxmlformats.org/presentationml/2006/main">
  <p:tag name="KSO_WM_DIAGRAM_VIRTUALLY_FRAME" val="{&quot;height&quot;:230.8581889763779,&quot;left&quot;:77.62748031496064,&quot;top&quot;:131.9484251968504,&quot;width&quot;:632.156220472441}"/>
</p:tagLst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1495</Words>
  <Application>WPS 演示</Application>
  <PresentationFormat>全屏显示(16:9)</PresentationFormat>
  <Paragraphs>381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16</vt:i4>
      </vt:variant>
      <vt:variant>
        <vt:lpstr>幻灯片标题</vt:lpstr>
      </vt:variant>
      <vt:variant>
        <vt:i4>18</vt:i4>
      </vt:variant>
    </vt:vector>
  </HeadingPairs>
  <TitlesOfParts>
    <vt:vector size="48" baseType="lpstr">
      <vt:lpstr>Arial</vt:lpstr>
      <vt:lpstr>宋体</vt:lpstr>
      <vt:lpstr>Wingdings</vt:lpstr>
      <vt:lpstr>黑体</vt:lpstr>
      <vt:lpstr>Calibri</vt:lpstr>
      <vt:lpstr>楷体</vt:lpstr>
      <vt:lpstr>幼圆</vt:lpstr>
      <vt:lpstr>楷体_GB2312</vt:lpstr>
      <vt:lpstr>华文新魏</vt:lpstr>
      <vt:lpstr>微软雅黑</vt:lpstr>
      <vt:lpstr>Comic Sans MS</vt:lpstr>
      <vt:lpstr>Arial Unicode MS</vt:lpstr>
      <vt:lpstr>3_Office 主题</vt:lpstr>
      <vt:lpstr>4_Office 主题</vt:lpstr>
      <vt:lpstr>Equation.3</vt:lpstr>
      <vt:lpstr>Equation.3</vt:lpstr>
      <vt:lpstr>Equation.3</vt:lpstr>
      <vt:lpstr>Equation.3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W</cp:lastModifiedBy>
  <cp:revision>68</cp:revision>
  <dcterms:created xsi:type="dcterms:W3CDTF">2017-03-17T02:28:00Z</dcterms:created>
  <dcterms:modified xsi:type="dcterms:W3CDTF">2025-03-20T12:27:51Z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B077E318E10E40C9999C247F43974464_12</vt:lpwstr>
  </property>
</Properties>
</file>