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7" r:id="rId6"/>
    <p:sldId id="268" r:id="rId7"/>
    <p:sldId id="259" r:id="rId8"/>
    <p:sldId id="269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6A917-5534-4BF4-B595-230B9B3371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8FE76-0C97-40D9-AA7C-5B913D18FD4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539552" y="1556792"/>
            <a:ext cx="3960440" cy="36004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Administrator\AppData\Roaming\Tencent\Users\78677658\QQ\WinTemp\RichOle\0$D7)0LZFXE11SH4F}VTKHN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55576" y="1700808"/>
            <a:ext cx="3505200" cy="3314700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0" y="332656"/>
            <a:ext cx="9144000" cy="64807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义务教育课程湘科版小学科学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5661248"/>
            <a:ext cx="9144000" cy="86409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 descr="QQ图片2017082214095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3645024"/>
            <a:ext cx="3020888" cy="1977962"/>
          </a:xfrm>
          <a:prstGeom prst="rect">
            <a:avLst/>
          </a:prstGeom>
        </p:spPr>
      </p:pic>
      <p:pic>
        <p:nvPicPr>
          <p:cNvPr id="1027" name="Picture 3" descr="C:\Users\Administrator\AppData\Roaming\Tencent\Users\78677658\QQ\WinTemp\RichOle\3~GH9G@XFE`)O$DRC}]B`K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96752"/>
            <a:ext cx="3916594" cy="2454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8" descr="找我们的不同和相同0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9750" y="2781523"/>
            <a:ext cx="38401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矩形 1"/>
          <p:cNvSpPr>
            <a:spLocks noChangeArrowheads="1"/>
          </p:cNvSpPr>
          <p:nvPr/>
        </p:nvSpPr>
        <p:spPr bwMode="auto">
          <a:xfrm>
            <a:off x="1041623" y="1196752"/>
            <a:ext cx="10371137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jiè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zhù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ɡōnɡ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jù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 smtClean="0">
                <a:latin typeface="GB Pinyinok-C" pitchFamily="2" charset="-122"/>
                <a:ea typeface="GB Pinyinok-C" pitchFamily="2" charset="-122"/>
              </a:rPr>
              <a:t>jìn</a:t>
            </a:r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 smtClean="0">
                <a:latin typeface="GB Pinyinok-C" pitchFamily="2" charset="-122"/>
                <a:ea typeface="GB Pinyinok-C" pitchFamily="2" charset="-122"/>
              </a:rPr>
              <a:t>xínɡ</a:t>
            </a:r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ɡuān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chá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 </a:t>
            </a:r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bǐ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 smtClean="0">
                <a:latin typeface="GB Pinyinok-C" pitchFamily="2" charset="-122"/>
                <a:ea typeface="GB Pinyinok-C" pitchFamily="2" charset="-122"/>
              </a:rPr>
              <a:t>jiào</a:t>
            </a:r>
            <a:endParaRPr lang="zh-CN" altLang="en-US" sz="2000" b="1" dirty="0">
              <a:latin typeface="GB Pinyinok-C" pitchFamily="2" charset="-122"/>
              <a:ea typeface="GB Pinyinok-C" pitchFamily="2" charset="-122"/>
            </a:endParaRPr>
          </a:p>
        </p:txBody>
      </p:sp>
      <p:pic>
        <p:nvPicPr>
          <p:cNvPr id="19460" name="Picture 5" descr="E:\王凯山工作目录\小学科学类\湖南小学科学\(KR2501)湖南小学科学教参盘(V1.0)\1A\01.工程过程\01-02开发文件\图片\U1\U102\体重秤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3176686"/>
            <a:ext cx="3024188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矩形 2"/>
          <p:cNvSpPr>
            <a:spLocks noChangeArrowheads="1"/>
          </p:cNvSpPr>
          <p:nvPr/>
        </p:nvSpPr>
        <p:spPr bwMode="auto">
          <a:xfrm>
            <a:off x="1044599" y="1579339"/>
            <a:ext cx="109442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借 助  工 具 进 行  观  察 比 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2008" y="188640"/>
            <a:ext cx="4211960" cy="6480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②    找物体的相同和不同</a:t>
            </a:r>
            <a:endParaRPr lang="zh-CN" altLang="en-US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dministrator\AppData\Roaming\Tencent\Users\78677658\QQ\WinTemp\RichOle\IJ6MC66JKKHPHJ]$P~{%QZ4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20247" y="144016"/>
            <a:ext cx="9372767" cy="6525344"/>
          </a:xfrm>
          <a:prstGeom prst="rect">
            <a:avLst/>
          </a:prstGeom>
          <a:noFill/>
        </p:spPr>
      </p:pic>
      <p:sp>
        <p:nvSpPr>
          <p:cNvPr id="10" name="圆角矩形 9"/>
          <p:cNvSpPr/>
          <p:nvPr/>
        </p:nvSpPr>
        <p:spPr>
          <a:xfrm>
            <a:off x="3563888" y="3356992"/>
            <a:ext cx="4464496" cy="93610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②</a:t>
            </a:r>
            <a:r>
              <a:rPr lang="zh-CN" altLang="en-US" sz="2800" b="1" dirty="0" smtClean="0">
                <a:solidFill>
                  <a:srgbClr val="92D050"/>
                </a:solidFill>
              </a:rPr>
              <a:t>找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物体的相同和不同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2008" y="188640"/>
            <a:ext cx="4211960" cy="6480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②    找物体的相同和不同</a:t>
            </a:r>
            <a:endParaRPr lang="zh-CN" altLang="en-US" sz="2400" b="1" dirty="0"/>
          </a:p>
        </p:txBody>
      </p:sp>
      <p:pic>
        <p:nvPicPr>
          <p:cNvPr id="9217" name="Picture 1" descr="C:\Users\Administrator\AppData\Roaming\Tencent\Users\78677658\QQ\WinTemp\RichOle\(VW3G9_W~]K5F7W0YQCZWAQ.png"/>
          <p:cNvPicPr>
            <a:picLocks noChangeAspect="1" noChangeArrowheads="1"/>
          </p:cNvPicPr>
          <p:nvPr/>
        </p:nvPicPr>
        <p:blipFill>
          <a:blip r:embed="rId1" cstate="print"/>
          <a:srcRect b="24757"/>
          <a:stretch>
            <a:fillRect/>
          </a:stretch>
        </p:blipFill>
        <p:spPr bwMode="auto">
          <a:xfrm>
            <a:off x="1187624" y="1196752"/>
            <a:ext cx="6966774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2008" y="188640"/>
            <a:ext cx="4211960" cy="6480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②    找物体的相同和不同</a:t>
            </a:r>
            <a:endParaRPr lang="zh-CN" altLang="en-US" sz="2400" b="1" dirty="0"/>
          </a:p>
        </p:txBody>
      </p:sp>
      <p:pic>
        <p:nvPicPr>
          <p:cNvPr id="9217" name="Picture 1" descr="C:\Users\Administrator\AppData\Roaming\Tencent\Users\78677658\QQ\WinTemp\RichOle\(VW3G9_W~]K5F7W0YQCZWAQ.png"/>
          <p:cNvPicPr>
            <a:picLocks noChangeAspect="1" noChangeArrowheads="1"/>
          </p:cNvPicPr>
          <p:nvPr/>
        </p:nvPicPr>
        <p:blipFill>
          <a:blip r:embed="rId1" cstate="print"/>
          <a:srcRect t="88534" r="45349"/>
          <a:stretch>
            <a:fillRect/>
          </a:stretch>
        </p:blipFill>
        <p:spPr bwMode="auto">
          <a:xfrm>
            <a:off x="2195736" y="1196752"/>
            <a:ext cx="5730735" cy="1137726"/>
          </a:xfrm>
          <a:prstGeom prst="rect">
            <a:avLst/>
          </a:prstGeom>
          <a:noFill/>
        </p:spPr>
      </p:pic>
      <p:pic>
        <p:nvPicPr>
          <p:cNvPr id="9218" name="Picture 2" descr="C:\Users\Administrator\AppData\Roaming\Tencent\Users\78677658\QQ\WinTemp\RichOle\L9PVL8$%N]((8%3{BQ[N@2L.png"/>
          <p:cNvPicPr>
            <a:picLocks noChangeAspect="1" noChangeArrowheads="1"/>
          </p:cNvPicPr>
          <p:nvPr/>
        </p:nvPicPr>
        <p:blipFill>
          <a:blip r:embed="rId2" cstate="print"/>
          <a:srcRect r="48661"/>
          <a:stretch>
            <a:fillRect/>
          </a:stretch>
        </p:blipFill>
        <p:spPr bwMode="auto">
          <a:xfrm>
            <a:off x="2195736" y="2132855"/>
            <a:ext cx="5688632" cy="3367833"/>
          </a:xfrm>
          <a:prstGeom prst="rect">
            <a:avLst/>
          </a:prstGeom>
          <a:noFill/>
        </p:spPr>
      </p:pic>
      <p:pic>
        <p:nvPicPr>
          <p:cNvPr id="10" name="Picture 1" descr="C:\Users\Administrator\AppData\Roaming\Tencent\Users\78677658\QQ\WinTemp\RichOle\NOYZDDA1X~EK`WKK3D77EGM.png"/>
          <p:cNvPicPr>
            <a:picLocks noChangeAspect="1" noChangeArrowheads="1"/>
          </p:cNvPicPr>
          <p:nvPr/>
        </p:nvPicPr>
        <p:blipFill>
          <a:blip r:embed="rId3" cstate="print"/>
          <a:srcRect r="81579"/>
          <a:stretch>
            <a:fillRect/>
          </a:stretch>
        </p:blipFill>
        <p:spPr bwMode="auto">
          <a:xfrm>
            <a:off x="323528" y="1268760"/>
            <a:ext cx="1872208" cy="149039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2008" y="188640"/>
            <a:ext cx="4211960" cy="6480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②    找物体的相同和不同</a:t>
            </a:r>
            <a:endParaRPr lang="zh-CN" altLang="en-US" sz="2400" b="1" dirty="0"/>
          </a:p>
        </p:txBody>
      </p:sp>
      <p:pic>
        <p:nvPicPr>
          <p:cNvPr id="9217" name="Picture 1" descr="C:\Users\Administrator\AppData\Roaming\Tencent\Users\78677658\QQ\WinTemp\RichOle\(VW3G9_W~]K5F7W0YQCZWAQ.png"/>
          <p:cNvPicPr>
            <a:picLocks noChangeAspect="1" noChangeArrowheads="1"/>
          </p:cNvPicPr>
          <p:nvPr/>
        </p:nvPicPr>
        <p:blipFill>
          <a:blip r:embed="rId1" cstate="print"/>
          <a:srcRect l="51163" t="87335"/>
          <a:stretch>
            <a:fillRect/>
          </a:stretch>
        </p:blipFill>
        <p:spPr bwMode="auto">
          <a:xfrm>
            <a:off x="2195736" y="1057370"/>
            <a:ext cx="5528866" cy="1240822"/>
          </a:xfrm>
          <a:prstGeom prst="rect">
            <a:avLst/>
          </a:prstGeom>
          <a:noFill/>
        </p:spPr>
      </p:pic>
      <p:pic>
        <p:nvPicPr>
          <p:cNvPr id="9218" name="Picture 2" descr="C:\Users\Administrator\AppData\Roaming\Tencent\Users\78677658\QQ\WinTemp\RichOle\L9PVL8$%N]((8%3{BQ[N@2L.png"/>
          <p:cNvPicPr>
            <a:picLocks noChangeAspect="1" noChangeArrowheads="1"/>
          </p:cNvPicPr>
          <p:nvPr/>
        </p:nvPicPr>
        <p:blipFill>
          <a:blip r:embed="rId2" cstate="print"/>
          <a:srcRect l="50000"/>
          <a:stretch>
            <a:fillRect/>
          </a:stretch>
        </p:blipFill>
        <p:spPr bwMode="auto">
          <a:xfrm>
            <a:off x="2195736" y="2253391"/>
            <a:ext cx="5616625" cy="3479865"/>
          </a:xfrm>
          <a:prstGeom prst="rect">
            <a:avLst/>
          </a:prstGeom>
          <a:noFill/>
        </p:spPr>
      </p:pic>
      <p:pic>
        <p:nvPicPr>
          <p:cNvPr id="11" name="Picture 1" descr="C:\Users\Administrator\AppData\Roaming\Tencent\Users\78677658\QQ\WinTemp\RichOle\NOYZDDA1X~EK`WKK3D77EGM.png"/>
          <p:cNvPicPr>
            <a:picLocks noChangeAspect="1" noChangeArrowheads="1"/>
          </p:cNvPicPr>
          <p:nvPr/>
        </p:nvPicPr>
        <p:blipFill>
          <a:blip r:embed="rId3" cstate="print"/>
          <a:srcRect r="81579"/>
          <a:stretch>
            <a:fillRect/>
          </a:stretch>
        </p:blipFill>
        <p:spPr bwMode="auto">
          <a:xfrm>
            <a:off x="323529" y="1249394"/>
            <a:ext cx="1881467" cy="149776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72008" y="188640"/>
            <a:ext cx="4211960" cy="6480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②    找物体的相同和不同</a:t>
            </a:r>
            <a:endParaRPr lang="zh-CN" altLang="en-US" sz="2400" b="1" dirty="0"/>
          </a:p>
        </p:txBody>
      </p:sp>
      <p:pic>
        <p:nvPicPr>
          <p:cNvPr id="8193" name="Picture 1" descr="C:\Users\Administrator\AppData\Roaming\Tencent\Users\78677658\QQ\WinTemp\RichOle\@$(5EZM[[6VF8CWURK5N{LK.png"/>
          <p:cNvPicPr>
            <a:picLocks noChangeAspect="1" noChangeArrowheads="1"/>
          </p:cNvPicPr>
          <p:nvPr/>
        </p:nvPicPr>
        <p:blipFill>
          <a:blip r:embed="rId1" cstate="print"/>
          <a:srcRect t="74949" r="47259"/>
          <a:stretch>
            <a:fillRect/>
          </a:stretch>
        </p:blipFill>
        <p:spPr bwMode="auto">
          <a:xfrm>
            <a:off x="2339752" y="1124744"/>
            <a:ext cx="5237754" cy="1005036"/>
          </a:xfrm>
          <a:prstGeom prst="rect">
            <a:avLst/>
          </a:prstGeom>
          <a:noFill/>
        </p:spPr>
      </p:pic>
      <p:pic>
        <p:nvPicPr>
          <p:cNvPr id="8194" name="Picture 2" descr="C:\Users\Administrator\AppData\Roaming\Tencent\Users\78677658\QQ\WinTemp\RichOle\6017U9$BTQ5SUULJQGNW$_X.png"/>
          <p:cNvPicPr>
            <a:picLocks noChangeAspect="1" noChangeArrowheads="1"/>
          </p:cNvPicPr>
          <p:nvPr/>
        </p:nvPicPr>
        <p:blipFill>
          <a:blip r:embed="rId2" cstate="print"/>
          <a:srcRect r="48352"/>
          <a:stretch>
            <a:fillRect/>
          </a:stretch>
        </p:blipFill>
        <p:spPr bwMode="auto">
          <a:xfrm>
            <a:off x="2339752" y="2060848"/>
            <a:ext cx="5179800" cy="3528392"/>
          </a:xfrm>
          <a:prstGeom prst="rect">
            <a:avLst/>
          </a:prstGeom>
          <a:noFill/>
        </p:spPr>
      </p:pic>
      <p:pic>
        <p:nvPicPr>
          <p:cNvPr id="14" name="Picture 1" descr="C:\Users\Administrator\AppData\Roaming\Tencent\Users\78677658\QQ\WinTemp\RichOle\NOYZDDA1X~EK`WKK3D77EGM.png"/>
          <p:cNvPicPr>
            <a:picLocks noChangeAspect="1" noChangeArrowheads="1"/>
          </p:cNvPicPr>
          <p:nvPr/>
        </p:nvPicPr>
        <p:blipFill>
          <a:blip r:embed="rId3" cstate="print"/>
          <a:srcRect l="82456"/>
          <a:stretch>
            <a:fillRect/>
          </a:stretch>
        </p:blipFill>
        <p:spPr bwMode="auto">
          <a:xfrm>
            <a:off x="467544" y="1124744"/>
            <a:ext cx="1816250" cy="1518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72008" y="188640"/>
            <a:ext cx="4211960" cy="6480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②    找物体的相同和不同</a:t>
            </a:r>
            <a:endParaRPr lang="zh-CN" altLang="en-US" sz="2400" b="1" dirty="0"/>
          </a:p>
        </p:txBody>
      </p:sp>
      <p:pic>
        <p:nvPicPr>
          <p:cNvPr id="8193" name="Picture 1" descr="C:\Users\Administrator\AppData\Roaming\Tencent\Users\78677658\QQ\WinTemp\RichOle\@$(5EZM[[6VF8CWURK5N{LK.png"/>
          <p:cNvPicPr>
            <a:picLocks noChangeAspect="1" noChangeArrowheads="1"/>
          </p:cNvPicPr>
          <p:nvPr/>
        </p:nvPicPr>
        <p:blipFill>
          <a:blip r:embed="rId1" cstate="print"/>
          <a:srcRect l="51619" t="75000" r="1251"/>
          <a:stretch>
            <a:fillRect/>
          </a:stretch>
        </p:blipFill>
        <p:spPr bwMode="auto">
          <a:xfrm>
            <a:off x="2699792" y="1083597"/>
            <a:ext cx="4896547" cy="1049258"/>
          </a:xfrm>
          <a:prstGeom prst="rect">
            <a:avLst/>
          </a:prstGeom>
          <a:noFill/>
        </p:spPr>
      </p:pic>
      <p:pic>
        <p:nvPicPr>
          <p:cNvPr id="8194" name="Picture 2" descr="C:\Users\Administrator\AppData\Roaming\Tencent\Users\78677658\QQ\WinTemp\RichOle\6017U9$BTQ5SUULJQGNW$_X.png"/>
          <p:cNvPicPr>
            <a:picLocks noChangeAspect="1" noChangeArrowheads="1"/>
          </p:cNvPicPr>
          <p:nvPr/>
        </p:nvPicPr>
        <p:blipFill>
          <a:blip r:embed="rId2" cstate="print"/>
          <a:srcRect l="50549"/>
          <a:stretch>
            <a:fillRect/>
          </a:stretch>
        </p:blipFill>
        <p:spPr bwMode="auto">
          <a:xfrm>
            <a:off x="2701848" y="2132856"/>
            <a:ext cx="4966495" cy="3533453"/>
          </a:xfrm>
          <a:prstGeom prst="rect">
            <a:avLst/>
          </a:prstGeom>
          <a:noFill/>
        </p:spPr>
      </p:pic>
      <p:pic>
        <p:nvPicPr>
          <p:cNvPr id="14" name="Picture 1" descr="C:\Users\Administrator\AppData\Roaming\Tencent\Users\78677658\QQ\WinTemp\RichOle\NOYZDDA1X~EK`WKK3D77EGM.png"/>
          <p:cNvPicPr>
            <a:picLocks noChangeAspect="1" noChangeArrowheads="1"/>
          </p:cNvPicPr>
          <p:nvPr/>
        </p:nvPicPr>
        <p:blipFill>
          <a:blip r:embed="rId3" cstate="print"/>
          <a:srcRect l="82456"/>
          <a:stretch>
            <a:fillRect/>
          </a:stretch>
        </p:blipFill>
        <p:spPr bwMode="auto">
          <a:xfrm>
            <a:off x="525412" y="1124744"/>
            <a:ext cx="1777828" cy="1486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2" descr="两个人高矮.pn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757238" y="1819622"/>
            <a:ext cx="5410201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图片 3" descr="两个人胖瘦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2450" y="2482180"/>
            <a:ext cx="46228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1043608" y="1268760"/>
            <a:ext cx="84978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找 我 们 自 己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 不 同 和 相 同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0" y="908720"/>
            <a:ext cx="9288463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       </a:t>
            </a:r>
            <a:r>
              <a:rPr lang="en-US" altLang="zh-CN" sz="2000" b="1" dirty="0" err="1" smtClean="0">
                <a:latin typeface="GB Pinyinok-C" pitchFamily="2" charset="-122"/>
                <a:ea typeface="GB Pinyinok-C" pitchFamily="2" charset="-122"/>
              </a:rPr>
              <a:t>zhǎo</a:t>
            </a:r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wǒ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men  </a:t>
            </a:r>
            <a:r>
              <a:rPr lang="en-US" altLang="zh-CN" sz="2000" b="1" dirty="0" err="1" smtClean="0">
                <a:latin typeface="GB Pinyinok-C" pitchFamily="2" charset="-122"/>
                <a:ea typeface="GB Pinyinok-C" pitchFamily="2" charset="-122"/>
              </a:rPr>
              <a:t>zì</a:t>
            </a:r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jǐ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 de   </a:t>
            </a:r>
            <a:endParaRPr lang="zh-CN" altLang="en-US" sz="2000" b="1" dirty="0">
              <a:latin typeface="GB Pinyinok-C" pitchFamily="2" charset="-122"/>
              <a:ea typeface="GB Pinyinok-C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0" y="908720"/>
            <a:ext cx="34307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err="1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bù</a:t>
            </a:r>
            <a:r>
              <a:rPr lang="en-US" altLang="zh-CN" sz="2000" b="1" dirty="0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tónɡ</a:t>
            </a:r>
            <a:r>
              <a:rPr lang="en-US" altLang="zh-CN" sz="2000" b="1" dirty="0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hé</a:t>
            </a:r>
            <a:r>
              <a:rPr lang="en-US" altLang="zh-CN" sz="2000" b="1" dirty="0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xiānɡ</a:t>
            </a:r>
            <a:r>
              <a:rPr lang="en-US" altLang="zh-CN" sz="2000" b="1" dirty="0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 </a:t>
            </a:r>
            <a:r>
              <a:rPr lang="en-US" altLang="zh-CN" sz="2000" b="1" dirty="0" err="1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tónɡ</a:t>
            </a:r>
            <a:endParaRPr lang="zh-CN" altLang="en-US" sz="2000" dirty="0"/>
          </a:p>
        </p:txBody>
      </p:sp>
      <p:sp>
        <p:nvSpPr>
          <p:cNvPr id="9" name="圆角矩形 8"/>
          <p:cNvSpPr/>
          <p:nvPr/>
        </p:nvSpPr>
        <p:spPr>
          <a:xfrm>
            <a:off x="72008" y="188640"/>
            <a:ext cx="4211960" cy="6480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②    找物体的相同和不同</a:t>
            </a:r>
            <a:endParaRPr lang="zh-CN" altLang="en-US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1043608" y="1268760"/>
            <a:ext cx="84978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找 我 们 自 己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 不 同 和 相 同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0" y="908720"/>
            <a:ext cx="9288463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       </a:t>
            </a:r>
            <a:r>
              <a:rPr lang="en-US" altLang="zh-CN" sz="2000" b="1" dirty="0" err="1" smtClean="0">
                <a:latin typeface="GB Pinyinok-C" pitchFamily="2" charset="-122"/>
                <a:ea typeface="GB Pinyinok-C" pitchFamily="2" charset="-122"/>
              </a:rPr>
              <a:t>zhǎo</a:t>
            </a:r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wǒ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men  </a:t>
            </a:r>
            <a:r>
              <a:rPr lang="en-US" altLang="zh-CN" sz="2000" b="1" dirty="0" err="1" smtClean="0">
                <a:latin typeface="GB Pinyinok-C" pitchFamily="2" charset="-122"/>
                <a:ea typeface="GB Pinyinok-C" pitchFamily="2" charset="-122"/>
              </a:rPr>
              <a:t>zì</a:t>
            </a:r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>
                <a:latin typeface="GB Pinyinok-C" pitchFamily="2" charset="-122"/>
                <a:ea typeface="GB Pinyinok-C" pitchFamily="2" charset="-122"/>
              </a:rPr>
              <a:t>jǐ</a:t>
            </a:r>
            <a:r>
              <a:rPr lang="en-US" altLang="zh-CN" sz="2000" b="1" dirty="0"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smtClean="0">
                <a:latin typeface="GB Pinyinok-C" pitchFamily="2" charset="-122"/>
                <a:ea typeface="GB Pinyinok-C" pitchFamily="2" charset="-122"/>
              </a:rPr>
              <a:t> de   </a:t>
            </a:r>
            <a:endParaRPr lang="zh-CN" altLang="en-US" sz="2000" b="1" dirty="0">
              <a:latin typeface="GB Pinyinok-C" pitchFamily="2" charset="-122"/>
              <a:ea typeface="GB Pinyinok-C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0" y="908720"/>
            <a:ext cx="34307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err="1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bù</a:t>
            </a:r>
            <a:r>
              <a:rPr lang="en-US" altLang="zh-CN" sz="2000" b="1" dirty="0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tónɡ</a:t>
            </a:r>
            <a:r>
              <a:rPr lang="en-US" altLang="zh-CN" sz="2000" b="1" dirty="0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hé</a:t>
            </a:r>
            <a:r>
              <a:rPr lang="en-US" altLang="zh-CN" sz="2000" b="1" dirty="0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  </a:t>
            </a:r>
            <a:r>
              <a:rPr lang="en-US" altLang="zh-CN" sz="2000" b="1" dirty="0" err="1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xiānɡ</a:t>
            </a:r>
            <a:r>
              <a:rPr lang="en-US" altLang="zh-CN" sz="2000" b="1" dirty="0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 </a:t>
            </a:r>
            <a:r>
              <a:rPr lang="en-US" altLang="zh-CN" sz="2000" b="1" dirty="0" err="1" smtClean="0">
                <a:solidFill>
                  <a:srgbClr val="000000"/>
                </a:solidFill>
                <a:latin typeface="GB Pinyinok-C" pitchFamily="2" charset="-122"/>
                <a:ea typeface="GB Pinyinok-C" pitchFamily="2" charset="-122"/>
              </a:rPr>
              <a:t>tónɡ</a:t>
            </a:r>
            <a:endParaRPr lang="zh-CN" altLang="en-US" sz="2000" dirty="0"/>
          </a:p>
        </p:txBody>
      </p:sp>
      <p:sp>
        <p:nvSpPr>
          <p:cNvPr id="9" name="圆角矩形 8"/>
          <p:cNvSpPr/>
          <p:nvPr/>
        </p:nvSpPr>
        <p:spPr>
          <a:xfrm>
            <a:off x="72008" y="188640"/>
            <a:ext cx="4211960" cy="6480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②    找物体的相同和不同</a:t>
            </a:r>
            <a:endParaRPr lang="zh-CN" altLang="en-US" sz="2400" b="1" dirty="0"/>
          </a:p>
        </p:txBody>
      </p:sp>
      <p:pic>
        <p:nvPicPr>
          <p:cNvPr id="8" name="Picture 6" descr="找我们的不同和相同0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88024" y="2197100"/>
            <a:ext cx="4041775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找我们的不同和相同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39354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WPS 演示</Application>
  <PresentationFormat>全屏显示(4:3)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华文新魏</vt:lpstr>
      <vt:lpstr>楷体</vt:lpstr>
      <vt:lpstr>GB Pinyinok-C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梦想教育 微信QQ369906763</cp:lastModifiedBy>
  <cp:revision>2</cp:revision>
  <dcterms:created xsi:type="dcterms:W3CDTF">2019-06-01T10:24:54Z</dcterms:created>
  <dcterms:modified xsi:type="dcterms:W3CDTF">2019-06-01T10:25:09Z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